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2" r:id="rId3"/>
    <p:sldMasterId id="2147483688" r:id="rId4"/>
    <p:sldMasterId id="2147483695" r:id="rId5"/>
  </p:sldMasterIdLst>
  <p:notesMasterIdLst>
    <p:notesMasterId r:id="rId7"/>
  </p:notesMasterIdLst>
  <p:handoutMasterIdLst>
    <p:handoutMasterId r:id="rId50"/>
  </p:handoutMasterIdLst>
  <p:sldIdLst>
    <p:sldId id="281" r:id="rId6"/>
    <p:sldId id="282" r:id="rId8"/>
    <p:sldId id="296" r:id="rId9"/>
    <p:sldId id="4872" r:id="rId10"/>
    <p:sldId id="4561" r:id="rId11"/>
    <p:sldId id="4556" r:id="rId12"/>
    <p:sldId id="4868" r:id="rId13"/>
    <p:sldId id="4577" r:id="rId14"/>
    <p:sldId id="4578" r:id="rId15"/>
    <p:sldId id="4870" r:id="rId16"/>
    <p:sldId id="4807" r:id="rId17"/>
    <p:sldId id="4874" r:id="rId18"/>
    <p:sldId id="4875" r:id="rId19"/>
    <p:sldId id="4963" r:id="rId20"/>
    <p:sldId id="4877" r:id="rId21"/>
    <p:sldId id="4878" r:id="rId22"/>
    <p:sldId id="4932" r:id="rId23"/>
    <p:sldId id="4933" r:id="rId24"/>
    <p:sldId id="4881" r:id="rId25"/>
    <p:sldId id="4882" r:id="rId26"/>
    <p:sldId id="295" r:id="rId27"/>
    <p:sldId id="4934" r:id="rId28"/>
    <p:sldId id="4884" r:id="rId29"/>
    <p:sldId id="4935" r:id="rId30"/>
    <p:sldId id="4938" r:id="rId31"/>
    <p:sldId id="4940" r:id="rId32"/>
    <p:sldId id="4941" r:id="rId33"/>
    <p:sldId id="4892" r:id="rId34"/>
    <p:sldId id="4893" r:id="rId35"/>
    <p:sldId id="4913" r:id="rId36"/>
    <p:sldId id="4895" r:id="rId37"/>
    <p:sldId id="4896" r:id="rId38"/>
    <p:sldId id="4897" r:id="rId39"/>
    <p:sldId id="4898" r:id="rId40"/>
    <p:sldId id="4964" r:id="rId41"/>
    <p:sldId id="4900" r:id="rId42"/>
    <p:sldId id="4899" r:id="rId43"/>
    <p:sldId id="4903" r:id="rId44"/>
    <p:sldId id="4904" r:id="rId45"/>
    <p:sldId id="4905" r:id="rId46"/>
    <p:sldId id="4906" r:id="rId47"/>
    <p:sldId id="4908" r:id="rId48"/>
    <p:sldId id="4912" r:id="rId49"/>
  </p:sldIdLst>
  <p:sldSz cx="9144000" cy="5143500" type="screen16x9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83C828B-DD1B-4394-BFA8-3441D95DFCE7}">
          <p14:sldIdLst>
            <p14:sldId id="281"/>
            <p14:sldId id="282"/>
            <p14:sldId id="296"/>
            <p14:sldId id="4872"/>
            <p14:sldId id="4561"/>
            <p14:sldId id="4556"/>
            <p14:sldId id="4868"/>
            <p14:sldId id="4577"/>
            <p14:sldId id="4578"/>
            <p14:sldId id="4870"/>
            <p14:sldId id="4807"/>
            <p14:sldId id="4874"/>
            <p14:sldId id="4875"/>
            <p14:sldId id="4963"/>
            <p14:sldId id="4877"/>
            <p14:sldId id="4878"/>
            <p14:sldId id="4932"/>
            <p14:sldId id="4933"/>
            <p14:sldId id="4881"/>
            <p14:sldId id="4882"/>
            <p14:sldId id="295"/>
            <p14:sldId id="4934"/>
            <p14:sldId id="4884"/>
            <p14:sldId id="4935"/>
            <p14:sldId id="4938"/>
            <p14:sldId id="4940"/>
            <p14:sldId id="4941"/>
            <p14:sldId id="4892"/>
            <p14:sldId id="4893"/>
            <p14:sldId id="4913"/>
            <p14:sldId id="4895"/>
            <p14:sldId id="4896"/>
            <p14:sldId id="4897"/>
            <p14:sldId id="4898"/>
            <p14:sldId id="4964"/>
            <p14:sldId id="4900"/>
            <p14:sldId id="4899"/>
            <p14:sldId id="4903"/>
            <p14:sldId id="4904"/>
            <p14:sldId id="4905"/>
            <p14:sldId id="4906"/>
            <p14:sldId id="4908"/>
            <p14:sldId id="49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8" userDrawn="1">
          <p15:clr>
            <a:srgbClr val="A4A3A4"/>
          </p15:clr>
        </p15:guide>
        <p15:guide id="2" orient="horz" pos="766" userDrawn="1">
          <p15:clr>
            <a:srgbClr val="A4A3A4"/>
          </p15:clr>
        </p15:guide>
        <p15:guide id="3" pos="3878" userDrawn="1">
          <p15:clr>
            <a:srgbClr val="A4A3A4"/>
          </p15:clr>
        </p15:guide>
        <p15:guide id="4" pos="20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你好乐饼" initials="" lastIdx="2" clrIdx="0"/>
  <p:cmAuthor id="1" name="zhonggong2" initials="z" lastIdx="20" clrIdx="0"/>
  <p:cmAuthor id="2" name="作者" initials="A" lastIdx="0" clrIdx="1"/>
  <p:cmAuthor id="3" name="Windows 用户" initials="W用" lastIdx="1" clrIdx="2"/>
  <p:cmAuthor id="4" name="Sharon Zhou" initials="SZ" lastIdx="4" clrIdx="3"/>
  <p:cmAuthor id="5" name="Gaodun" initials="G" lastIdx="16" clrIdx="4"/>
  <p:cmAuthor id="6" name="卫涛" initials="卫涛" lastIdx="1" clrIdx="5"/>
  <p:cmAuthor id="7" name="W Eshine" initials="WE" lastIdx="1" clrIdx="6"/>
  <p:cmAuthor id="8" name="Doris" initials="Q" lastIdx="13" clrIdx="7"/>
  <p:cmAuthor id="9" name="Z" initials="Z" lastIdx="2" clrIdx="8"/>
  <p:cmAuthor id="10" name="61469" initials="6" lastIdx="2" clrIdx="9"/>
  <p:cmAuthor id="11" name="韩强" initials="韩" lastIdx="11" clrIdx="10"/>
  <p:cmAuthor id="12" name="贾 金超" initials="贾" lastIdx="1" clrIdx="11"/>
  <p:cmAuthor id="13" name="我是锴锅" initials="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8B7"/>
    <a:srgbClr val="95BC49"/>
    <a:srgbClr val="F79646"/>
    <a:srgbClr val="EC6B1B"/>
    <a:srgbClr val="1A7BAE"/>
    <a:srgbClr val="FDA907"/>
    <a:srgbClr val="E46C0A"/>
    <a:srgbClr val="00B0F0"/>
    <a:srgbClr val="BF342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0" autoAdjust="0"/>
    <p:restoredTop sz="88336" autoAdjust="0"/>
  </p:normalViewPr>
  <p:slideViewPr>
    <p:cSldViewPr showGuides="1">
      <p:cViewPr varScale="1">
        <p:scale>
          <a:sx n="99" d="100"/>
          <a:sy n="99" d="100"/>
        </p:scale>
        <p:origin x="426" y="54"/>
      </p:cViewPr>
      <p:guideLst>
        <p:guide orient="horz" pos="2118"/>
        <p:guide orient="horz" pos="766"/>
        <p:guide pos="3878"/>
        <p:guide pos="203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912"/>
        <p:guide pos="2158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5" Type="http://schemas.openxmlformats.org/officeDocument/2006/relationships/tags" Target="tags/tag13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1-09-01T12:00:38.674" idx="12">
    <p:pos x="10" y="10"/>
    <p:text>1.一线：有各种互联网大厂，薪资水平高，可能看起来年薪没有那么有竞争力，但是，我们在一线城市看的是长远发展，对于人行工作的人来说，你是监管部门，你接触到的都是金融行业的头，你掌握到的社会资源也是其他企业无法比肩的。
2.越往下走越有竞争力，大家可以对照本地公务员平均薪资，是更高的，对于想在家门口工作的同学来说，是你们家乡钱多事少离家近的工作了。
福利：
1.五险二金：补充公积金，有同学给到的真实情况是他一年公积金能有4w，各种保险的缴纳甚至能达到当地水平的两倍，这就意味着能为你解决退休之后生活顾虑。
2.其他生活中的补贴更是帮你省钱，员工宿舍解决租房问题 食堂一天你掏10块吃三餐 而且伙食很好 你想想在外面一顿简单的早饭都不止十块了。
所以福利待遇来讲是绝对值得期待的。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22-11-02T13:46:47.001" idx="11">
    <p:pos x="10" y="10"/>
    <p:text>2022年考情如何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22-11-02T13:49:50.397" idx="12">
    <p:pos x="2493" y="581"/>
    <p:text>寻找难点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22-11-02T13:50:04.966" idx="13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12420"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12420" algn="just">
              <a:lnSpc>
                <a:spcPct val="150000"/>
              </a:lnSpc>
            </a:pPr>
            <a:endParaRPr lang="zh-CN" altLang="en-US" sz="120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F2C472D-E06A-4DEE-A03D-A77B88F9E2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F2C472D-E06A-4DEE-A03D-A77B88F9E2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F2C472D-E06A-4DEE-A03D-A77B88F9E2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51A6761-1B0A-BF45-BFF1-9E0A2D439A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51A6761-1B0A-BF45-BFF1-9E0A2D439A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51A6761-1B0A-BF45-BFF1-9E0A2D439A5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rPr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阿里巴巴普惠体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阿里巴巴普惠体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阿里巴巴普惠体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阿里巴巴普惠体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9461BB-BB29-447B-86E6-652C097B04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" y="257177"/>
            <a:ext cx="160020" cy="417195"/>
          </a:xfrm>
          <a:prstGeom prst="rect">
            <a:avLst/>
          </a:prstGeom>
          <a:solidFill>
            <a:srgbClr val="1031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 defTabSz="685800"/>
            <a:endParaRPr lang="zh-CN" altLang="en-US" sz="1400">
              <a:solidFill>
                <a:srgbClr val="E7E6E6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264990" y="199269"/>
            <a:ext cx="3506911" cy="3934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 b="1"/>
            </a:lvl1pPr>
          </a:lstStyle>
          <a:p>
            <a:pPr lvl="0"/>
            <a:r>
              <a:rPr lang="en-US" altLang="zh-CN" dirty="0"/>
              <a:t>ADD YOUR TLTLE</a:t>
            </a:r>
            <a:endParaRPr lang="en-US" altLang="zh-CN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264990" y="465774"/>
            <a:ext cx="1741985" cy="2906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831" y="126321"/>
            <a:ext cx="855233" cy="773986"/>
          </a:xfrm>
          <a:prstGeom prst="rect">
            <a:avLst/>
          </a:prstGeom>
        </p:spPr>
      </p:pic>
      <p:sp>
        <p:nvSpPr>
          <p:cNvPr id="7" name="文本占位符 2"/>
          <p:cNvSpPr txBox="1"/>
          <p:nvPr userDrawn="1"/>
        </p:nvSpPr>
        <p:spPr>
          <a:xfrm>
            <a:off x="788484" y="175349"/>
            <a:ext cx="3543482" cy="4844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685800">
              <a:buNone/>
            </a:pP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273845"/>
            <a:ext cx="2030191" cy="4422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66725" y="295275"/>
            <a:ext cx="190500" cy="3464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2658841" y="295275"/>
            <a:ext cx="760182" cy="3464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76200" y="76200"/>
            <a:ext cx="8969830" cy="4974772"/>
          </a:xfrm>
          <a:prstGeom prst="rect">
            <a:avLst/>
          </a:prstGeom>
          <a:noFill/>
          <a:ln w="25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 flipV="1">
            <a:off x="953465" y="641431"/>
            <a:ext cx="179049" cy="18428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2" name="椭圆 1"/>
          <p:cNvSpPr/>
          <p:nvPr userDrawn="1"/>
        </p:nvSpPr>
        <p:spPr>
          <a:xfrm flipV="1">
            <a:off x="938299" y="124503"/>
            <a:ext cx="176168" cy="181319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0" name="椭圆 9"/>
          <p:cNvSpPr/>
          <p:nvPr userDrawn="1"/>
        </p:nvSpPr>
        <p:spPr>
          <a:xfrm flipV="1">
            <a:off x="151083" y="728360"/>
            <a:ext cx="120299" cy="123816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66224" y="246221"/>
            <a:ext cx="607219" cy="6067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3" name="椭圆 12"/>
          <p:cNvSpPr/>
          <p:nvPr userDrawn="1"/>
        </p:nvSpPr>
        <p:spPr>
          <a:xfrm>
            <a:off x="326707" y="306705"/>
            <a:ext cx="471488" cy="471488"/>
          </a:xfrm>
          <a:prstGeom prst="ellipse">
            <a:avLst/>
          </a:prstGeom>
          <a:solidFill>
            <a:srgbClr val="F08300"/>
          </a:solidFill>
          <a:ln>
            <a:solidFill>
              <a:srgbClr val="F08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zh-CN" sz="2100" dirty="0">
              <a:latin typeface="Impact" panose="020B0806030902050204" pitchFamily="34" charset="0"/>
            </a:endParaRPr>
          </a:p>
        </p:txBody>
      </p:sp>
      <p:sp>
        <p:nvSpPr>
          <p:cNvPr id="14" name="椭圆 13"/>
          <p:cNvSpPr/>
          <p:nvPr userDrawn="1"/>
        </p:nvSpPr>
        <p:spPr>
          <a:xfrm flipV="1">
            <a:off x="453375" y="158251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290638" y="717233"/>
            <a:ext cx="7583805" cy="13500"/>
            <a:chOff x="2710" y="1828"/>
            <a:chExt cx="15924" cy="56"/>
          </a:xfrm>
        </p:grpSpPr>
        <p:sp>
          <p:nvSpPr>
            <p:cNvPr id="17" name="矩形 16"/>
            <p:cNvSpPr/>
            <p:nvPr/>
          </p:nvSpPr>
          <p:spPr>
            <a:xfrm flipV="1">
              <a:off x="6010" y="1828"/>
              <a:ext cx="12625" cy="5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/>
            </a:p>
          </p:txBody>
        </p:sp>
        <p:sp>
          <p:nvSpPr>
            <p:cNvPr id="16" name="矩形 15"/>
            <p:cNvSpPr/>
            <p:nvPr/>
          </p:nvSpPr>
          <p:spPr>
            <a:xfrm>
              <a:off x="2710" y="1828"/>
              <a:ext cx="3414" cy="57"/>
            </a:xfrm>
            <a:prstGeom prst="rect">
              <a:avLst/>
            </a:prstGeom>
            <a:solidFill>
              <a:srgbClr val="EA5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1" name="椭圆 20"/>
          <p:cNvSpPr/>
          <p:nvPr userDrawn="1"/>
        </p:nvSpPr>
        <p:spPr>
          <a:xfrm flipV="1">
            <a:off x="8813959" y="663416"/>
            <a:ext cx="104299" cy="107633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22" name="椭圆 21"/>
          <p:cNvSpPr/>
          <p:nvPr userDrawn="1"/>
        </p:nvSpPr>
        <p:spPr>
          <a:xfrm flipV="1">
            <a:off x="8918242" y="527344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23622" y="55918"/>
            <a:ext cx="1650206" cy="5286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284871" y="418759"/>
            <a:ext cx="569742" cy="284871"/>
          </a:xfrm>
          <a:prstGeom prst="rect">
            <a:avLst/>
          </a:prstGeom>
          <a:solidFill>
            <a:srgbClr val="BC2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思源黑体 Medium" panose="020B060000000000000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0999" y="416240"/>
            <a:ext cx="6242447" cy="2848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 b="1">
                <a:solidFill>
                  <a:srgbClr val="C00000"/>
                </a:solidFill>
                <a:latin typeface="阿里巴巴普惠体" panose="00020600040101010101" pitchFamily="18" charset="-122"/>
                <a:ea typeface="思源黑体 Medium" panose="020B0600000000000000"/>
                <a:cs typeface="Calibri" panose="020F0502020204030204" charset="0"/>
              </a:defRPr>
            </a:lvl1pPr>
            <a:lvl2pPr>
              <a:defRPr>
                <a:latin typeface="Calibri" panose="020F0502020204030204" charset="0"/>
                <a:cs typeface="Calibri" panose="020F0502020204030204" charset="0"/>
              </a:defRPr>
            </a:lvl2pPr>
            <a:lvl3pPr>
              <a:defRPr>
                <a:latin typeface="Calibri" panose="020F0502020204030204" charset="0"/>
                <a:cs typeface="Calibri" panose="020F0502020204030204" charset="0"/>
              </a:defRPr>
            </a:lvl3pPr>
            <a:lvl4pPr>
              <a:defRPr>
                <a:latin typeface="Calibri" panose="020F0502020204030204" charset="0"/>
                <a:cs typeface="Calibri" panose="020F0502020204030204" charset="0"/>
              </a:defRPr>
            </a:lvl4pPr>
            <a:lvl5pPr>
              <a:defRPr>
                <a:latin typeface="Calibri" panose="020F0502020204030204" charset="0"/>
                <a:cs typeface="Calibri" panose="020F0502020204030204" charset="0"/>
              </a:defRPr>
            </a:lvl5pPr>
          </a:lstStyle>
          <a:p>
            <a:pPr lvl="0"/>
            <a:r>
              <a:rPr lang="zh-CN" altLang="en-US" dirty="0"/>
              <a:t>章标题</a:t>
            </a:r>
            <a:endParaRPr lang="zh-CN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783772"/>
            <a:ext cx="8228162" cy="4111259"/>
          </a:xfrm>
          <a:prstGeom prst="rect">
            <a:avLst/>
          </a:prstGeom>
        </p:spPr>
        <p:txBody>
          <a:bodyPr/>
          <a:lstStyle>
            <a:lvl1pPr marL="470535" indent="-470535">
              <a:lnSpc>
                <a:spcPct val="120000"/>
              </a:lnSpc>
              <a:buFont typeface="+mj-ea"/>
              <a:buAutoNum type="ea1JpnChsDbPeriod"/>
              <a:defRPr sz="1950">
                <a:latin typeface="思源黑体 Medium" panose="020B0600000000000000"/>
                <a:ea typeface="阿里巴巴普惠体" panose="00020600040101010101" pitchFamily="18" charset="-122"/>
                <a:cs typeface="Calibri" panose="020F0502020204030204" charset="0"/>
              </a:defRPr>
            </a:lvl1pPr>
            <a:lvl2pPr marL="0" indent="0">
              <a:lnSpc>
                <a:spcPct val="150000"/>
              </a:lnSpc>
              <a:buClr>
                <a:srgbClr val="601508"/>
              </a:buClr>
              <a:buFont typeface="Wingdings" panose="05000000000000000000" pitchFamily="2" charset="2"/>
              <a:buNone/>
              <a:defRPr sz="1800">
                <a:latin typeface="+mj-lt"/>
                <a:ea typeface="阿里巴巴普惠体" panose="00020600040101010101" pitchFamily="18" charset="-122"/>
              </a:defRPr>
            </a:lvl2pPr>
            <a:lvl3pPr marL="406400" indent="-273050">
              <a:lnSpc>
                <a:spcPct val="120000"/>
              </a:lnSpc>
              <a:buClr>
                <a:srgbClr val="601508"/>
              </a:buClr>
              <a:buFont typeface="+mj-lt"/>
              <a:buAutoNum type="arabicPeriod"/>
              <a:tabLst>
                <a:tab pos="541020" algn="l"/>
              </a:tabLst>
              <a:defRPr sz="1800">
                <a:latin typeface="思源黑体 Medium" panose="020B0600000000000000"/>
                <a:ea typeface="阿里巴巴普惠体" panose="00020600040101010101" pitchFamily="18" charset="-122"/>
              </a:defRPr>
            </a:lvl3pPr>
            <a:lvl4pPr marL="603885" indent="-197485">
              <a:lnSpc>
                <a:spcPct val="120000"/>
              </a:lnSpc>
              <a:buClr>
                <a:srgbClr val="601508"/>
              </a:buClr>
              <a:buFont typeface="Arial" panose="020B0604020202020204" pitchFamily="34" charset="0"/>
              <a:buChar char="•"/>
              <a:defRPr sz="1650">
                <a:latin typeface="思源黑体 Medium" panose="020B0600000000000000"/>
                <a:ea typeface="阿里巴巴普惠体" panose="00020600040101010101" pitchFamily="18" charset="-122"/>
              </a:defRPr>
            </a:lvl4pPr>
            <a:lvl5pPr marL="875665" indent="-271145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ü"/>
              <a:defRPr sz="1500">
                <a:latin typeface="阿里巴巴普惠体" panose="00020600040101010101" pitchFamily="18" charset="-122"/>
                <a:ea typeface="思源黑体 Medium" panose="020B0600000000000000"/>
              </a:defRPr>
            </a:lvl5pPr>
          </a:lstStyle>
          <a:p>
            <a:pPr lvl="0"/>
            <a:r>
              <a:rPr lang="zh-CN" altLang="en-US" dirty="0"/>
              <a:t>节标题</a:t>
            </a:r>
            <a:endParaRPr lang="en-US" altLang="zh-CN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第三级：正文正文</a:t>
            </a:r>
            <a:endParaRPr lang="en-US" altLang="zh-CN" dirty="0"/>
          </a:p>
          <a:p>
            <a:pPr lvl="4"/>
            <a:r>
              <a:rPr lang="zh-CN" altLang="en-US" dirty="0"/>
              <a:t>第四级：正文正文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 flipV="1">
            <a:off x="3864427" y="2046616"/>
            <a:ext cx="222344" cy="228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9" name="椭圆 8"/>
          <p:cNvSpPr/>
          <p:nvPr userDrawn="1"/>
        </p:nvSpPr>
        <p:spPr>
          <a:xfrm flipV="1">
            <a:off x="5489894" y="1450337"/>
            <a:ext cx="254336" cy="261771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0" name="椭圆 9"/>
          <p:cNvSpPr/>
          <p:nvPr userDrawn="1"/>
        </p:nvSpPr>
        <p:spPr>
          <a:xfrm flipV="1">
            <a:off x="5479943" y="1140630"/>
            <a:ext cx="120299" cy="123816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1" name="椭圆 10"/>
          <p:cNvSpPr/>
          <p:nvPr userDrawn="1"/>
        </p:nvSpPr>
        <p:spPr>
          <a:xfrm flipV="1">
            <a:off x="1080083" y="2143152"/>
            <a:ext cx="222344" cy="228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2" name="椭圆 11"/>
          <p:cNvSpPr/>
          <p:nvPr userDrawn="1"/>
        </p:nvSpPr>
        <p:spPr>
          <a:xfrm flipV="1">
            <a:off x="634402" y="1459392"/>
            <a:ext cx="254336" cy="261771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 flipV="1">
            <a:off x="2079019" y="1937589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 flipV="1">
            <a:off x="6139814" y="1044444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4" name="椭圆 3"/>
          <p:cNvSpPr/>
          <p:nvPr userDrawn="1"/>
        </p:nvSpPr>
        <p:spPr>
          <a:xfrm flipV="1">
            <a:off x="388285" y="1156761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2810351" y="4205764"/>
            <a:ext cx="263843" cy="257175"/>
            <a:chOff x="15527" y="7088"/>
            <a:chExt cx="466" cy="480"/>
          </a:xfrm>
        </p:grpSpPr>
        <p:sp>
          <p:nvSpPr>
            <p:cNvPr id="5" name="椭圆 4"/>
            <p:cNvSpPr/>
            <p:nvPr/>
          </p:nvSpPr>
          <p:spPr>
            <a:xfrm flipV="1">
              <a:off x="15527" y="7088"/>
              <a:ext cx="467" cy="48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76200" dir="5040000" sx="79000" sy="79000" algn="tl" rotWithShape="0">
                <a:prstClr val="black">
                  <a:alpha val="39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700" dirty="0">
                <a:solidFill>
                  <a:prstClr val="black"/>
                </a:solidFill>
                <a:ea typeface="思源黑体" panose="020B0400000000000000" pitchFamily="34" charset="-122"/>
              </a:endParaRPr>
            </a:p>
          </p:txBody>
        </p:sp>
        <p:sp>
          <p:nvSpPr>
            <p:cNvPr id="41" name="student-graduation-cap-shape_52041"/>
            <p:cNvSpPr>
              <a:spLocks noChangeAspect="1"/>
            </p:cNvSpPr>
            <p:nvPr/>
          </p:nvSpPr>
          <p:spPr bwMode="auto">
            <a:xfrm>
              <a:off x="15690" y="7243"/>
              <a:ext cx="142" cy="171"/>
            </a:xfrm>
            <a:custGeom>
              <a:avLst/>
              <a:gdLst>
                <a:gd name="connsiteX0" fmla="*/ 56671 w 279400"/>
                <a:gd name="connsiteY0" fmla="*/ 192087 h 336550"/>
                <a:gd name="connsiteX1" fmla="*/ 224047 w 279400"/>
                <a:gd name="connsiteY1" fmla="*/ 192087 h 336550"/>
                <a:gd name="connsiteX2" fmla="*/ 279400 w 279400"/>
                <a:gd name="connsiteY2" fmla="*/ 247752 h 336550"/>
                <a:gd name="connsiteX3" fmla="*/ 279400 w 279400"/>
                <a:gd name="connsiteY3" fmla="*/ 336550 h 336550"/>
                <a:gd name="connsiteX4" fmla="*/ 176602 w 279400"/>
                <a:gd name="connsiteY4" fmla="*/ 336550 h 336550"/>
                <a:gd name="connsiteX5" fmla="*/ 158151 w 279400"/>
                <a:gd name="connsiteY5" fmla="*/ 245101 h 336550"/>
                <a:gd name="connsiteX6" fmla="*/ 151562 w 279400"/>
                <a:gd name="connsiteY6" fmla="*/ 239800 h 336550"/>
                <a:gd name="connsiteX7" fmla="*/ 167377 w 279400"/>
                <a:gd name="connsiteY7" fmla="*/ 213293 h 336550"/>
                <a:gd name="connsiteX8" fmla="*/ 167377 w 279400"/>
                <a:gd name="connsiteY8" fmla="*/ 209317 h 336550"/>
                <a:gd name="connsiteX9" fmla="*/ 163423 w 279400"/>
                <a:gd name="connsiteY9" fmla="*/ 207991 h 336550"/>
                <a:gd name="connsiteX10" fmla="*/ 121249 w 279400"/>
                <a:gd name="connsiteY10" fmla="*/ 207991 h 336550"/>
                <a:gd name="connsiteX11" fmla="*/ 118613 w 279400"/>
                <a:gd name="connsiteY11" fmla="*/ 209317 h 336550"/>
                <a:gd name="connsiteX12" fmla="*/ 118613 w 279400"/>
                <a:gd name="connsiteY12" fmla="*/ 213293 h 336550"/>
                <a:gd name="connsiteX13" fmla="*/ 134429 w 279400"/>
                <a:gd name="connsiteY13" fmla="*/ 239800 h 336550"/>
                <a:gd name="connsiteX14" fmla="*/ 126521 w 279400"/>
                <a:gd name="connsiteY14" fmla="*/ 245101 h 336550"/>
                <a:gd name="connsiteX15" fmla="*/ 110706 w 279400"/>
                <a:gd name="connsiteY15" fmla="*/ 336550 h 336550"/>
                <a:gd name="connsiteX16" fmla="*/ 0 w 279400"/>
                <a:gd name="connsiteY16" fmla="*/ 336550 h 336550"/>
                <a:gd name="connsiteX17" fmla="*/ 0 w 279400"/>
                <a:gd name="connsiteY17" fmla="*/ 247752 h 336550"/>
                <a:gd name="connsiteX18" fmla="*/ 56671 w 279400"/>
                <a:gd name="connsiteY18" fmla="*/ 192087 h 336550"/>
                <a:gd name="connsiteX19" fmla="*/ 138907 w 279400"/>
                <a:gd name="connsiteY19" fmla="*/ 0 h 336550"/>
                <a:gd name="connsiteX20" fmla="*/ 219076 w 279400"/>
                <a:gd name="connsiteY20" fmla="*/ 80169 h 336550"/>
                <a:gd name="connsiteX21" fmla="*/ 138907 w 279400"/>
                <a:gd name="connsiteY21" fmla="*/ 160338 h 336550"/>
                <a:gd name="connsiteX22" fmla="*/ 58738 w 279400"/>
                <a:gd name="connsiteY22" fmla="*/ 80169 h 336550"/>
                <a:gd name="connsiteX23" fmla="*/ 138907 w 279400"/>
                <a:gd name="connsiteY2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9400" h="336550">
                  <a:moveTo>
                    <a:pt x="56671" y="192087"/>
                  </a:moveTo>
                  <a:cubicBezTo>
                    <a:pt x="56671" y="192087"/>
                    <a:pt x="56671" y="192087"/>
                    <a:pt x="224047" y="192087"/>
                  </a:cubicBezTo>
                  <a:cubicBezTo>
                    <a:pt x="254360" y="192087"/>
                    <a:pt x="279400" y="217269"/>
                    <a:pt x="279400" y="247752"/>
                  </a:cubicBezTo>
                  <a:cubicBezTo>
                    <a:pt x="279400" y="247752"/>
                    <a:pt x="279400" y="247752"/>
                    <a:pt x="279400" y="336550"/>
                  </a:cubicBezTo>
                  <a:cubicBezTo>
                    <a:pt x="279400" y="336550"/>
                    <a:pt x="279400" y="336550"/>
                    <a:pt x="176602" y="336550"/>
                  </a:cubicBezTo>
                  <a:cubicBezTo>
                    <a:pt x="176602" y="336550"/>
                    <a:pt x="176602" y="336550"/>
                    <a:pt x="158151" y="245101"/>
                  </a:cubicBezTo>
                  <a:cubicBezTo>
                    <a:pt x="158151" y="242450"/>
                    <a:pt x="154197" y="239800"/>
                    <a:pt x="151562" y="239800"/>
                  </a:cubicBezTo>
                  <a:cubicBezTo>
                    <a:pt x="151562" y="239800"/>
                    <a:pt x="151562" y="239800"/>
                    <a:pt x="167377" y="213293"/>
                  </a:cubicBezTo>
                  <a:cubicBezTo>
                    <a:pt x="167377" y="211967"/>
                    <a:pt x="167377" y="210642"/>
                    <a:pt x="167377" y="209317"/>
                  </a:cubicBezTo>
                  <a:cubicBezTo>
                    <a:pt x="166059" y="207991"/>
                    <a:pt x="164741" y="207991"/>
                    <a:pt x="163423" y="207991"/>
                  </a:cubicBezTo>
                  <a:cubicBezTo>
                    <a:pt x="163423" y="207991"/>
                    <a:pt x="163423" y="207991"/>
                    <a:pt x="121249" y="207991"/>
                  </a:cubicBezTo>
                  <a:cubicBezTo>
                    <a:pt x="119931" y="207991"/>
                    <a:pt x="118613" y="207991"/>
                    <a:pt x="118613" y="209317"/>
                  </a:cubicBezTo>
                  <a:cubicBezTo>
                    <a:pt x="117296" y="210642"/>
                    <a:pt x="117296" y="211967"/>
                    <a:pt x="118613" y="213293"/>
                  </a:cubicBezTo>
                  <a:cubicBezTo>
                    <a:pt x="118613" y="213293"/>
                    <a:pt x="118613" y="213293"/>
                    <a:pt x="134429" y="239800"/>
                  </a:cubicBezTo>
                  <a:cubicBezTo>
                    <a:pt x="130475" y="239800"/>
                    <a:pt x="127839" y="242450"/>
                    <a:pt x="126521" y="245101"/>
                  </a:cubicBezTo>
                  <a:cubicBezTo>
                    <a:pt x="126521" y="245101"/>
                    <a:pt x="126521" y="245101"/>
                    <a:pt x="110706" y="336550"/>
                  </a:cubicBezTo>
                  <a:cubicBezTo>
                    <a:pt x="110706" y="336550"/>
                    <a:pt x="110706" y="336550"/>
                    <a:pt x="0" y="336550"/>
                  </a:cubicBezTo>
                  <a:cubicBezTo>
                    <a:pt x="0" y="336550"/>
                    <a:pt x="0" y="336550"/>
                    <a:pt x="0" y="247752"/>
                  </a:cubicBezTo>
                  <a:cubicBezTo>
                    <a:pt x="0" y="217269"/>
                    <a:pt x="25040" y="192087"/>
                    <a:pt x="56671" y="192087"/>
                  </a:cubicBezTo>
                  <a:close/>
                  <a:moveTo>
                    <a:pt x="138907" y="0"/>
                  </a:moveTo>
                  <a:cubicBezTo>
                    <a:pt x="183183" y="0"/>
                    <a:pt x="219076" y="35893"/>
                    <a:pt x="219076" y="80169"/>
                  </a:cubicBezTo>
                  <a:cubicBezTo>
                    <a:pt x="219076" y="124445"/>
                    <a:pt x="183183" y="160338"/>
                    <a:pt x="138907" y="160338"/>
                  </a:cubicBezTo>
                  <a:cubicBezTo>
                    <a:pt x="94631" y="160338"/>
                    <a:pt x="58738" y="124445"/>
                    <a:pt x="58738" y="80169"/>
                  </a:cubicBezTo>
                  <a:cubicBezTo>
                    <a:pt x="58738" y="35893"/>
                    <a:pt x="94631" y="0"/>
                    <a:pt x="138907" y="0"/>
                  </a:cubicBezTo>
                  <a:close/>
                </a:path>
              </a:pathLst>
            </a:custGeom>
            <a:solidFill>
              <a:srgbClr val="EA5514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 sz="525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" panose="020B0400000000000000" pitchFamily="34" charset="-122"/>
              </a:endParaRPr>
            </a:p>
          </p:txBody>
        </p:sp>
      </p:grpSp>
      <p:sp>
        <p:nvSpPr>
          <p:cNvPr id="42" name="文本框 41"/>
          <p:cNvSpPr txBox="1"/>
          <p:nvPr userDrawn="1"/>
        </p:nvSpPr>
        <p:spPr>
          <a:xfrm>
            <a:off x="3108960" y="4242911"/>
            <a:ext cx="2691765" cy="2308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900" dirty="0">
                <a:solidFill>
                  <a:srgbClr val="EA551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+mn-ea"/>
              </a:rPr>
              <a:t>课件编写：高顿教育</a:t>
            </a:r>
            <a:r>
              <a:rPr lang="en-US" altLang="zh-CN" sz="900" dirty="0">
                <a:solidFill>
                  <a:srgbClr val="EA551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+mn-ea"/>
              </a:rPr>
              <a:t>·</a:t>
            </a:r>
            <a:r>
              <a:rPr lang="zh-CN" altLang="en-US" sz="900" dirty="0">
                <a:solidFill>
                  <a:srgbClr val="EA551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+mn-ea"/>
              </a:rPr>
              <a:t>金融招聘研究院</a:t>
            </a:r>
            <a:endParaRPr lang="zh-CN" altLang="en-US" sz="900" dirty="0">
              <a:solidFill>
                <a:srgbClr val="EA551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+mn-ea"/>
            </a:endParaRPr>
          </a:p>
        </p:txBody>
      </p:sp>
      <p:sp>
        <p:nvSpPr>
          <p:cNvPr id="54" name="椭圆 53"/>
          <p:cNvSpPr/>
          <p:nvPr userDrawn="1"/>
        </p:nvSpPr>
        <p:spPr>
          <a:xfrm>
            <a:off x="-1384503" y="3979929"/>
            <a:ext cx="2557184" cy="2557184"/>
          </a:xfrm>
          <a:prstGeom prst="ellipse">
            <a:avLst/>
          </a:prstGeom>
          <a:solidFill>
            <a:srgbClr val="F08300"/>
          </a:solidFill>
          <a:ln w="76200" cap="flat" cmpd="sng" algn="ctr">
            <a:noFill/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" panose="020B0400000000000000" pitchFamily="34" charset="-122"/>
            </a:endParaRPr>
          </a:p>
        </p:txBody>
      </p:sp>
      <p:sp>
        <p:nvSpPr>
          <p:cNvPr id="55" name="椭圆 54"/>
          <p:cNvSpPr/>
          <p:nvPr userDrawn="1"/>
        </p:nvSpPr>
        <p:spPr>
          <a:xfrm>
            <a:off x="8739188" y="269082"/>
            <a:ext cx="2006441" cy="2006441"/>
          </a:xfrm>
          <a:prstGeom prst="ellipse">
            <a:avLst/>
          </a:prstGeom>
          <a:solidFill>
            <a:srgbClr val="EA5514"/>
          </a:solidFill>
          <a:ln w="76200" cap="flat" cmpd="sng" algn="ctr">
            <a:solidFill>
              <a:srgbClr val="EA5514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" panose="020B0400000000000000" pitchFamily="34" charset="-122"/>
            </a:endParaRPr>
          </a:p>
        </p:txBody>
      </p:sp>
      <p:sp>
        <p:nvSpPr>
          <p:cNvPr id="73" name="椭圆 72"/>
          <p:cNvSpPr/>
          <p:nvPr userDrawn="1"/>
        </p:nvSpPr>
        <p:spPr>
          <a:xfrm>
            <a:off x="944880" y="900589"/>
            <a:ext cx="1104424" cy="11044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椭圆 73"/>
          <p:cNvSpPr/>
          <p:nvPr userDrawn="1"/>
        </p:nvSpPr>
        <p:spPr>
          <a:xfrm>
            <a:off x="1035844" y="991552"/>
            <a:ext cx="922973" cy="922973"/>
          </a:xfrm>
          <a:prstGeom prst="ellipse">
            <a:avLst/>
          </a:prstGeom>
          <a:solidFill>
            <a:srgbClr val="F08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950" dirty="0">
                <a:latin typeface="Impact" panose="020B0806030902050204" pitchFamily="34" charset="0"/>
              </a:rPr>
              <a:t>2</a:t>
            </a:r>
            <a:endParaRPr lang="zh-CN" altLang="en-US" sz="4950" dirty="0">
              <a:latin typeface="Impact" panose="020B0806030902050204" pitchFamily="34" charset="0"/>
            </a:endParaRPr>
          </a:p>
        </p:txBody>
      </p:sp>
      <p:sp>
        <p:nvSpPr>
          <p:cNvPr id="76" name="椭圆 75"/>
          <p:cNvSpPr/>
          <p:nvPr userDrawn="1"/>
        </p:nvSpPr>
        <p:spPr>
          <a:xfrm>
            <a:off x="2008823" y="900589"/>
            <a:ext cx="1104424" cy="11044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7" name="椭圆 76"/>
          <p:cNvSpPr/>
          <p:nvPr userDrawn="1"/>
        </p:nvSpPr>
        <p:spPr>
          <a:xfrm>
            <a:off x="2099786" y="991552"/>
            <a:ext cx="922973" cy="922973"/>
          </a:xfrm>
          <a:prstGeom prst="ellipse">
            <a:avLst/>
          </a:prstGeom>
          <a:solidFill>
            <a:srgbClr val="EA5514"/>
          </a:solidFill>
          <a:ln>
            <a:solidFill>
              <a:srgbClr val="EA55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950" dirty="0">
                <a:latin typeface="Impact" panose="020B0806030902050204" pitchFamily="34" charset="0"/>
              </a:rPr>
              <a:t>0</a:t>
            </a:r>
            <a:endParaRPr lang="zh-CN" altLang="en-US" sz="4950" dirty="0">
              <a:latin typeface="Impact" panose="020B0806030902050204" pitchFamily="34" charset="0"/>
            </a:endParaRPr>
          </a:p>
        </p:txBody>
      </p:sp>
      <p:sp>
        <p:nvSpPr>
          <p:cNvPr id="79" name="椭圆 78"/>
          <p:cNvSpPr/>
          <p:nvPr userDrawn="1"/>
        </p:nvSpPr>
        <p:spPr>
          <a:xfrm>
            <a:off x="3072765" y="900589"/>
            <a:ext cx="1104424" cy="11044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0" name="椭圆 79"/>
          <p:cNvSpPr/>
          <p:nvPr userDrawn="1"/>
        </p:nvSpPr>
        <p:spPr>
          <a:xfrm>
            <a:off x="3163729" y="991552"/>
            <a:ext cx="922973" cy="922973"/>
          </a:xfrm>
          <a:prstGeom prst="ellipse">
            <a:avLst/>
          </a:prstGeom>
          <a:solidFill>
            <a:srgbClr val="F08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950" dirty="0">
                <a:latin typeface="Impact" panose="020B0806030902050204" pitchFamily="34" charset="0"/>
              </a:rPr>
              <a:t>2</a:t>
            </a:r>
            <a:endParaRPr lang="zh-CN" altLang="en-US" sz="4950" dirty="0">
              <a:latin typeface="Impact" panose="020B0806030902050204" pitchFamily="34" charset="0"/>
            </a:endParaRPr>
          </a:p>
        </p:txBody>
      </p:sp>
      <p:sp>
        <p:nvSpPr>
          <p:cNvPr id="82" name="椭圆 81"/>
          <p:cNvSpPr/>
          <p:nvPr userDrawn="1"/>
        </p:nvSpPr>
        <p:spPr>
          <a:xfrm>
            <a:off x="4136232" y="900589"/>
            <a:ext cx="1104424" cy="11044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3" name="椭圆 82"/>
          <p:cNvSpPr/>
          <p:nvPr userDrawn="1"/>
        </p:nvSpPr>
        <p:spPr>
          <a:xfrm>
            <a:off x="4227195" y="991552"/>
            <a:ext cx="922973" cy="922973"/>
          </a:xfrm>
          <a:prstGeom prst="ellipse">
            <a:avLst/>
          </a:prstGeom>
          <a:solidFill>
            <a:srgbClr val="EA5514"/>
          </a:solidFill>
          <a:ln>
            <a:solidFill>
              <a:srgbClr val="EA55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950" dirty="0">
                <a:latin typeface="Impact" panose="020B0806030902050204" pitchFamily="34" charset="0"/>
              </a:rPr>
              <a:t>2</a:t>
            </a:r>
            <a:endParaRPr lang="en-US" altLang="zh-CN" sz="4950" dirty="0">
              <a:latin typeface="Impact" panose="020B0806030902050204" pitchFamily="34" charset="0"/>
            </a:endParaRPr>
          </a:p>
        </p:txBody>
      </p:sp>
      <p:sp>
        <p:nvSpPr>
          <p:cNvPr id="84" name="圆角矩形 83"/>
          <p:cNvSpPr/>
          <p:nvPr userDrawn="1"/>
        </p:nvSpPr>
        <p:spPr>
          <a:xfrm>
            <a:off x="839153" y="2669381"/>
            <a:ext cx="4276249" cy="490538"/>
          </a:xfrm>
          <a:prstGeom prst="roundRect">
            <a:avLst>
              <a:gd name="adj" fmla="val 42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900">
              <a:solidFill>
                <a:prstClr val="white"/>
              </a:solidFill>
            </a:endParaRPr>
          </a:p>
        </p:txBody>
      </p:sp>
      <p:grpSp>
        <p:nvGrpSpPr>
          <p:cNvPr id="86" name="组合 85"/>
          <p:cNvGrpSpPr/>
          <p:nvPr userDrawn="1"/>
        </p:nvGrpSpPr>
        <p:grpSpPr>
          <a:xfrm>
            <a:off x="631959" y="2620340"/>
            <a:ext cx="700464" cy="558966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7" name="圆角矩形 86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900" dirty="0">
                <a:solidFill>
                  <a:srgbClr val="C00000"/>
                </a:solidFill>
                <a:ea typeface="思源黑体" panose="020B0400000000000000" pitchFamily="34" charset="-122"/>
              </a:endParaRP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900" dirty="0">
                <a:solidFill>
                  <a:srgbClr val="C00000"/>
                </a:solidFill>
                <a:ea typeface="思源黑体" panose="020B0400000000000000" pitchFamily="34" charset="-122"/>
              </a:endParaRPr>
            </a:p>
          </p:txBody>
        </p:sp>
      </p:grpSp>
      <p:pic>
        <p:nvPicPr>
          <p:cNvPr id="89" name="Picture 2" descr="C:\Users\Administrator\Desktop\手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 flipH="1">
            <a:off x="710572" y="3035442"/>
            <a:ext cx="2165590" cy="2104466"/>
          </a:xfrm>
          <a:prstGeom prst="rect">
            <a:avLst/>
          </a:prstGeom>
          <a:noFill/>
        </p:spPr>
      </p:pic>
      <p:sp>
        <p:nvSpPr>
          <p:cNvPr id="90" name="椭圆 89"/>
          <p:cNvSpPr/>
          <p:nvPr userDrawn="1"/>
        </p:nvSpPr>
        <p:spPr>
          <a:xfrm flipV="1">
            <a:off x="3108863" y="641432"/>
            <a:ext cx="222344" cy="228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91" name="椭圆 90"/>
          <p:cNvSpPr/>
          <p:nvPr userDrawn="1"/>
        </p:nvSpPr>
        <p:spPr>
          <a:xfrm flipV="1">
            <a:off x="5179948" y="1981542"/>
            <a:ext cx="222344" cy="228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92" name="椭圆 91"/>
          <p:cNvSpPr/>
          <p:nvPr userDrawn="1"/>
        </p:nvSpPr>
        <p:spPr>
          <a:xfrm flipV="1">
            <a:off x="1749935" y="2099510"/>
            <a:ext cx="120299" cy="123816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95" name="椭圆 94"/>
          <p:cNvSpPr/>
          <p:nvPr userDrawn="1"/>
        </p:nvSpPr>
        <p:spPr>
          <a:xfrm flipV="1">
            <a:off x="4606016" y="2099510"/>
            <a:ext cx="120299" cy="123816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96" name="椭圆 95"/>
          <p:cNvSpPr/>
          <p:nvPr userDrawn="1"/>
        </p:nvSpPr>
        <p:spPr>
          <a:xfrm flipV="1">
            <a:off x="889564" y="4614813"/>
            <a:ext cx="232466" cy="23926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97" name="椭圆 96"/>
          <p:cNvSpPr/>
          <p:nvPr userDrawn="1"/>
        </p:nvSpPr>
        <p:spPr>
          <a:xfrm flipV="1">
            <a:off x="8626793" y="766286"/>
            <a:ext cx="381000" cy="39243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98" name="椭圆 97"/>
          <p:cNvSpPr/>
          <p:nvPr userDrawn="1"/>
        </p:nvSpPr>
        <p:spPr>
          <a:xfrm flipV="1">
            <a:off x="139689" y="3687135"/>
            <a:ext cx="174880" cy="17999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99" name="椭圆 98"/>
          <p:cNvSpPr/>
          <p:nvPr userDrawn="1"/>
        </p:nvSpPr>
        <p:spPr>
          <a:xfrm flipV="1">
            <a:off x="8445450" y="1272352"/>
            <a:ext cx="181316" cy="18661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 flipV="1">
            <a:off x="3003233" y="1997393"/>
            <a:ext cx="71914" cy="74295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22" name="椭圆 21"/>
          <p:cNvSpPr/>
          <p:nvPr userDrawn="1"/>
        </p:nvSpPr>
        <p:spPr>
          <a:xfrm flipV="1">
            <a:off x="8272463" y="984409"/>
            <a:ext cx="172879" cy="178118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椭圆 200"/>
          <p:cNvSpPr/>
          <p:nvPr userDrawn="1"/>
        </p:nvSpPr>
        <p:spPr>
          <a:xfrm flipV="1">
            <a:off x="7371317" y="1346702"/>
            <a:ext cx="214544" cy="220816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grpSp>
        <p:nvGrpSpPr>
          <p:cNvPr id="197" name="组合 196"/>
          <p:cNvGrpSpPr/>
          <p:nvPr userDrawn="1"/>
        </p:nvGrpSpPr>
        <p:grpSpPr>
          <a:xfrm rot="5400000">
            <a:off x="5437823" y="710565"/>
            <a:ext cx="1870234" cy="1870234"/>
            <a:chOff x="4598297" y="-2667813"/>
            <a:chExt cx="3591758" cy="3591758"/>
          </a:xfrm>
        </p:grpSpPr>
        <p:sp>
          <p:nvSpPr>
            <p:cNvPr id="198" name="椭圆 197"/>
            <p:cNvSpPr/>
            <p:nvPr/>
          </p:nvSpPr>
          <p:spPr>
            <a:xfrm>
              <a:off x="4857476" y="-2408631"/>
              <a:ext cx="3073400" cy="3073395"/>
            </a:xfrm>
            <a:prstGeom prst="ellipse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635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 dirty="0">
                <a:solidFill>
                  <a:srgbClr val="00AABC"/>
                </a:solidFill>
                <a:latin typeface="思源黑体" panose="020B0400000000000000" pitchFamily="34" charset="-122"/>
                <a:ea typeface="思源黑体" panose="020B0400000000000000" pitchFamily="34" charset="-122"/>
              </a:endParaRPr>
            </a:p>
          </p:txBody>
        </p:sp>
        <p:sp>
          <p:nvSpPr>
            <p:cNvPr id="199" name="椭圆 198"/>
            <p:cNvSpPr/>
            <p:nvPr/>
          </p:nvSpPr>
          <p:spPr>
            <a:xfrm rot="13601320">
              <a:off x="4598297" y="-2667813"/>
              <a:ext cx="3591758" cy="3591758"/>
            </a:xfrm>
            <a:prstGeom prst="ellipse">
              <a:avLst/>
            </a:prstGeom>
            <a:noFill/>
            <a:ln w="19050" cap="flat" cmpd="sng" algn="ctr">
              <a:gradFill>
                <a:gsLst>
                  <a:gs pos="50000">
                    <a:schemeClr val="bg1">
                      <a:lumMod val="75000"/>
                    </a:schemeClr>
                  </a:gs>
                  <a:gs pos="50000">
                    <a:srgbClr val="EA5514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  <p:sp>
        <p:nvSpPr>
          <p:cNvPr id="187" name="椭圆 186"/>
          <p:cNvSpPr/>
          <p:nvPr userDrawn="1"/>
        </p:nvSpPr>
        <p:spPr>
          <a:xfrm flipV="1">
            <a:off x="7651867" y="804458"/>
            <a:ext cx="368033" cy="3787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88" name="椭圆 187"/>
          <p:cNvSpPr/>
          <p:nvPr userDrawn="1"/>
        </p:nvSpPr>
        <p:spPr>
          <a:xfrm flipV="1">
            <a:off x="5095162" y="2122621"/>
            <a:ext cx="313649" cy="322818"/>
          </a:xfrm>
          <a:prstGeom prst="ellipse">
            <a:avLst/>
          </a:prstGeom>
          <a:solidFill>
            <a:srgbClr val="F3F3F3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89" name="椭圆 188"/>
          <p:cNvSpPr/>
          <p:nvPr userDrawn="1"/>
        </p:nvSpPr>
        <p:spPr>
          <a:xfrm flipV="1">
            <a:off x="5075355" y="899756"/>
            <a:ext cx="222344" cy="228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90" name="椭圆 189"/>
          <p:cNvSpPr/>
          <p:nvPr userDrawn="1"/>
        </p:nvSpPr>
        <p:spPr>
          <a:xfrm flipV="1">
            <a:off x="4583906" y="2589848"/>
            <a:ext cx="491490" cy="506254"/>
          </a:xfrm>
          <a:prstGeom prst="ellipse">
            <a:avLst/>
          </a:prstGeom>
          <a:solidFill>
            <a:srgbClr val="EA5514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srgbClr val="EA5514"/>
              </a:solidFill>
              <a:ea typeface="思源黑体" panose="020B0400000000000000" pitchFamily="34" charset="-122"/>
            </a:endParaRPr>
          </a:p>
        </p:txBody>
      </p:sp>
      <p:sp>
        <p:nvSpPr>
          <p:cNvPr id="193" name="椭圆 192"/>
          <p:cNvSpPr/>
          <p:nvPr userDrawn="1"/>
        </p:nvSpPr>
        <p:spPr>
          <a:xfrm flipV="1">
            <a:off x="8020159" y="1453716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94" name="椭圆 193"/>
          <p:cNvSpPr/>
          <p:nvPr userDrawn="1"/>
        </p:nvSpPr>
        <p:spPr>
          <a:xfrm flipV="1">
            <a:off x="7260278" y="936751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200" name="椭圆 199"/>
          <p:cNvSpPr/>
          <p:nvPr userDrawn="1"/>
        </p:nvSpPr>
        <p:spPr>
          <a:xfrm flipV="1">
            <a:off x="4955624" y="379761"/>
            <a:ext cx="265275" cy="273030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pic>
        <p:nvPicPr>
          <p:cNvPr id="14" name="图片 13" descr="高顿教育 银行招聘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77392" y="122032"/>
            <a:ext cx="2248312" cy="367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276374" y="652939"/>
            <a:ext cx="3867626" cy="1386840"/>
          </a:xfrm>
          <a:prstGeom prst="rect">
            <a:avLst/>
          </a:prstGeom>
          <a:solidFill>
            <a:srgbClr val="EA5514"/>
          </a:solidFill>
          <a:ln>
            <a:solidFill>
              <a:srgbClr val="F0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1" name="椭圆 200"/>
          <p:cNvSpPr/>
          <p:nvPr userDrawn="1"/>
        </p:nvSpPr>
        <p:spPr>
          <a:xfrm flipV="1">
            <a:off x="7805657" y="237992"/>
            <a:ext cx="214544" cy="220816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87" name="椭圆 186"/>
          <p:cNvSpPr/>
          <p:nvPr userDrawn="1"/>
        </p:nvSpPr>
        <p:spPr>
          <a:xfrm flipV="1">
            <a:off x="8076682" y="413933"/>
            <a:ext cx="368033" cy="3787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89" name="椭圆 188"/>
          <p:cNvSpPr/>
          <p:nvPr userDrawn="1"/>
        </p:nvSpPr>
        <p:spPr>
          <a:xfrm flipV="1">
            <a:off x="659089" y="4777384"/>
            <a:ext cx="222344" cy="228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90" name="椭圆 189"/>
          <p:cNvSpPr/>
          <p:nvPr userDrawn="1"/>
        </p:nvSpPr>
        <p:spPr>
          <a:xfrm flipV="1">
            <a:off x="-286226" y="4172427"/>
            <a:ext cx="809625" cy="833914"/>
          </a:xfrm>
          <a:prstGeom prst="ellipse">
            <a:avLst/>
          </a:prstGeom>
          <a:solidFill>
            <a:srgbClr val="EA5514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srgbClr val="EA5514"/>
              </a:solidFill>
              <a:ea typeface="思源黑体" panose="020B0400000000000000" pitchFamily="34" charset="-122"/>
            </a:endParaRPr>
          </a:p>
        </p:txBody>
      </p:sp>
      <p:sp>
        <p:nvSpPr>
          <p:cNvPr id="193" name="椭圆 192"/>
          <p:cNvSpPr/>
          <p:nvPr userDrawn="1"/>
        </p:nvSpPr>
        <p:spPr>
          <a:xfrm flipV="1">
            <a:off x="3992989" y="299286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94" name="椭圆 193"/>
          <p:cNvSpPr/>
          <p:nvPr userDrawn="1"/>
        </p:nvSpPr>
        <p:spPr>
          <a:xfrm flipV="1">
            <a:off x="7857019" y="737203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200" name="椭圆 199"/>
          <p:cNvSpPr/>
          <p:nvPr userDrawn="1"/>
        </p:nvSpPr>
        <p:spPr>
          <a:xfrm>
            <a:off x="985362" y="4620578"/>
            <a:ext cx="156686" cy="156686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4" name="椭圆 13"/>
          <p:cNvSpPr/>
          <p:nvPr userDrawn="1"/>
        </p:nvSpPr>
        <p:spPr>
          <a:xfrm flipV="1">
            <a:off x="4585812" y="652939"/>
            <a:ext cx="1347311" cy="138779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276374" y="652939"/>
            <a:ext cx="3867626" cy="1386840"/>
          </a:xfrm>
          <a:prstGeom prst="rect">
            <a:avLst/>
          </a:prstGeom>
          <a:solidFill>
            <a:srgbClr val="F08300"/>
          </a:solidFill>
          <a:ln>
            <a:solidFill>
              <a:srgbClr val="F0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1" name="椭圆 200"/>
          <p:cNvSpPr/>
          <p:nvPr userDrawn="1"/>
        </p:nvSpPr>
        <p:spPr>
          <a:xfrm flipV="1">
            <a:off x="7805657" y="237992"/>
            <a:ext cx="214544" cy="220816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87" name="椭圆 186"/>
          <p:cNvSpPr/>
          <p:nvPr userDrawn="1"/>
        </p:nvSpPr>
        <p:spPr>
          <a:xfrm flipV="1">
            <a:off x="8076682" y="413933"/>
            <a:ext cx="368033" cy="3787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89" name="椭圆 188"/>
          <p:cNvSpPr/>
          <p:nvPr userDrawn="1"/>
        </p:nvSpPr>
        <p:spPr>
          <a:xfrm flipV="1">
            <a:off x="659089" y="4777384"/>
            <a:ext cx="222344" cy="228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90" name="椭圆 189"/>
          <p:cNvSpPr/>
          <p:nvPr userDrawn="1"/>
        </p:nvSpPr>
        <p:spPr>
          <a:xfrm flipV="1">
            <a:off x="-286226" y="4172427"/>
            <a:ext cx="809625" cy="833914"/>
          </a:xfrm>
          <a:prstGeom prst="ellipse">
            <a:avLst/>
          </a:prstGeom>
          <a:solidFill>
            <a:srgbClr val="F08300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srgbClr val="EA5514"/>
              </a:solidFill>
              <a:ea typeface="思源黑体" panose="020B0400000000000000" pitchFamily="34" charset="-122"/>
            </a:endParaRPr>
          </a:p>
        </p:txBody>
      </p:sp>
      <p:sp>
        <p:nvSpPr>
          <p:cNvPr id="192" name="椭圆 191"/>
          <p:cNvSpPr/>
          <p:nvPr userDrawn="1"/>
        </p:nvSpPr>
        <p:spPr>
          <a:xfrm flipV="1">
            <a:off x="8856180" y="184642"/>
            <a:ext cx="111172" cy="114422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93" name="椭圆 192"/>
          <p:cNvSpPr/>
          <p:nvPr userDrawn="1"/>
        </p:nvSpPr>
        <p:spPr>
          <a:xfrm flipV="1">
            <a:off x="3992989" y="299286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94" name="椭圆 193"/>
          <p:cNvSpPr/>
          <p:nvPr userDrawn="1"/>
        </p:nvSpPr>
        <p:spPr>
          <a:xfrm flipV="1">
            <a:off x="7857019" y="737203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200" name="椭圆 199"/>
          <p:cNvSpPr/>
          <p:nvPr userDrawn="1"/>
        </p:nvSpPr>
        <p:spPr>
          <a:xfrm>
            <a:off x="985362" y="4620578"/>
            <a:ext cx="156686" cy="156686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2" name="椭圆 1"/>
          <p:cNvSpPr/>
          <p:nvPr userDrawn="1"/>
        </p:nvSpPr>
        <p:spPr>
          <a:xfrm flipV="1">
            <a:off x="5091547" y="1846970"/>
            <a:ext cx="368033" cy="37879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503998"/>
            <a:ext cx="4951095" cy="1386840"/>
          </a:xfrm>
          <a:prstGeom prst="rect">
            <a:avLst/>
          </a:prstGeom>
          <a:solidFill>
            <a:srgbClr val="F08300"/>
          </a:solidFill>
          <a:ln>
            <a:solidFill>
              <a:srgbClr val="F08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 userDrawn="1"/>
        </p:nvSpPr>
        <p:spPr>
          <a:xfrm flipV="1">
            <a:off x="8805484" y="797265"/>
            <a:ext cx="222344" cy="228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9" name="椭圆 8"/>
          <p:cNvSpPr/>
          <p:nvPr userDrawn="1"/>
        </p:nvSpPr>
        <p:spPr>
          <a:xfrm flipV="1">
            <a:off x="8111286" y="854144"/>
            <a:ext cx="346581" cy="356715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0" name="椭圆 9"/>
          <p:cNvSpPr/>
          <p:nvPr userDrawn="1"/>
        </p:nvSpPr>
        <p:spPr>
          <a:xfrm flipV="1">
            <a:off x="8569196" y="1210447"/>
            <a:ext cx="120299" cy="123816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1" name="椭圆 10"/>
          <p:cNvSpPr/>
          <p:nvPr userDrawn="1"/>
        </p:nvSpPr>
        <p:spPr>
          <a:xfrm flipV="1">
            <a:off x="14287" y="4539202"/>
            <a:ext cx="422609" cy="43496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2" name="椭圆 11"/>
          <p:cNvSpPr/>
          <p:nvPr userDrawn="1"/>
        </p:nvSpPr>
        <p:spPr>
          <a:xfrm flipV="1">
            <a:off x="740163" y="4477294"/>
            <a:ext cx="120299" cy="123816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 flipV="1">
            <a:off x="1593119" y="4772488"/>
            <a:ext cx="274425" cy="28244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4" name="椭圆 13"/>
          <p:cNvSpPr/>
          <p:nvPr userDrawn="1"/>
        </p:nvSpPr>
        <p:spPr>
          <a:xfrm flipV="1">
            <a:off x="3908584" y="892969"/>
            <a:ext cx="1939766" cy="199786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 flipV="1">
            <a:off x="7448364" y="911713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 flipV="1">
            <a:off x="1524010" y="4342863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2" name="椭圆 1"/>
          <p:cNvSpPr/>
          <p:nvPr userDrawn="1"/>
        </p:nvSpPr>
        <p:spPr>
          <a:xfrm flipV="1">
            <a:off x="959168" y="4647724"/>
            <a:ext cx="316706" cy="326231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pic>
        <p:nvPicPr>
          <p:cNvPr id="16" name="图片 15" descr="高顿教育 银行招聘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77392" y="122032"/>
            <a:ext cx="2248312" cy="367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 flipV="1">
            <a:off x="953465" y="641431"/>
            <a:ext cx="179049" cy="18428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2" name="椭圆 1"/>
          <p:cNvSpPr/>
          <p:nvPr userDrawn="1"/>
        </p:nvSpPr>
        <p:spPr>
          <a:xfrm flipV="1">
            <a:off x="938299" y="124503"/>
            <a:ext cx="176168" cy="181319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0" name="椭圆 9"/>
          <p:cNvSpPr/>
          <p:nvPr userDrawn="1"/>
        </p:nvSpPr>
        <p:spPr>
          <a:xfrm flipV="1">
            <a:off x="151083" y="728360"/>
            <a:ext cx="120299" cy="123816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66224" y="246221"/>
            <a:ext cx="607219" cy="6067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3" name="椭圆 12"/>
          <p:cNvSpPr/>
          <p:nvPr userDrawn="1"/>
        </p:nvSpPr>
        <p:spPr>
          <a:xfrm>
            <a:off x="326707" y="306705"/>
            <a:ext cx="471488" cy="471488"/>
          </a:xfrm>
          <a:prstGeom prst="ellipse">
            <a:avLst/>
          </a:prstGeom>
          <a:solidFill>
            <a:srgbClr val="F08300"/>
          </a:solidFill>
          <a:ln>
            <a:solidFill>
              <a:srgbClr val="F08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zh-CN" sz="2100" dirty="0">
              <a:latin typeface="Impact" panose="020B0806030902050204" pitchFamily="34" charset="0"/>
            </a:endParaRPr>
          </a:p>
        </p:txBody>
      </p:sp>
      <p:sp>
        <p:nvSpPr>
          <p:cNvPr id="14" name="椭圆 13"/>
          <p:cNvSpPr/>
          <p:nvPr userDrawn="1"/>
        </p:nvSpPr>
        <p:spPr>
          <a:xfrm flipV="1">
            <a:off x="453375" y="158251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290638" y="717233"/>
            <a:ext cx="7583805" cy="13500"/>
            <a:chOff x="2710" y="1828"/>
            <a:chExt cx="15924" cy="56"/>
          </a:xfrm>
        </p:grpSpPr>
        <p:sp>
          <p:nvSpPr>
            <p:cNvPr id="17" name="矩形 16"/>
            <p:cNvSpPr/>
            <p:nvPr/>
          </p:nvSpPr>
          <p:spPr>
            <a:xfrm flipV="1">
              <a:off x="6010" y="1828"/>
              <a:ext cx="12625" cy="5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/>
            </a:p>
          </p:txBody>
        </p:sp>
        <p:sp>
          <p:nvSpPr>
            <p:cNvPr id="16" name="矩形 15"/>
            <p:cNvSpPr/>
            <p:nvPr/>
          </p:nvSpPr>
          <p:spPr>
            <a:xfrm>
              <a:off x="2710" y="1828"/>
              <a:ext cx="3414" cy="57"/>
            </a:xfrm>
            <a:prstGeom prst="rect">
              <a:avLst/>
            </a:prstGeom>
            <a:solidFill>
              <a:srgbClr val="EA5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1" name="椭圆 20"/>
          <p:cNvSpPr/>
          <p:nvPr userDrawn="1"/>
        </p:nvSpPr>
        <p:spPr>
          <a:xfrm flipV="1">
            <a:off x="8813959" y="663416"/>
            <a:ext cx="104299" cy="107633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22" name="椭圆 21"/>
          <p:cNvSpPr/>
          <p:nvPr userDrawn="1"/>
        </p:nvSpPr>
        <p:spPr>
          <a:xfrm flipV="1">
            <a:off x="8918242" y="527344"/>
            <a:ext cx="111172" cy="11442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pic>
        <p:nvPicPr>
          <p:cNvPr id="15" name="图片 14" descr="高顿教育 银行招聘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77392" y="122032"/>
            <a:ext cx="2248312" cy="367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 userDrawn="1"/>
        </p:nvSpPr>
        <p:spPr>
          <a:xfrm flipV="1">
            <a:off x="752147" y="4807713"/>
            <a:ext cx="440093" cy="45295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38" name="椭圆 37"/>
          <p:cNvSpPr/>
          <p:nvPr userDrawn="1"/>
        </p:nvSpPr>
        <p:spPr>
          <a:xfrm flipV="1">
            <a:off x="-209152" y="4701793"/>
            <a:ext cx="636839" cy="655457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39" name="椭圆 38"/>
          <p:cNvSpPr/>
          <p:nvPr userDrawn="1"/>
        </p:nvSpPr>
        <p:spPr>
          <a:xfrm flipV="1">
            <a:off x="1009485" y="4438106"/>
            <a:ext cx="265275" cy="273030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40" name="椭圆 39"/>
          <p:cNvSpPr/>
          <p:nvPr userDrawn="1"/>
        </p:nvSpPr>
        <p:spPr>
          <a:xfrm flipV="1">
            <a:off x="372646" y="4333902"/>
            <a:ext cx="366520" cy="3772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41" name="椭圆 40"/>
          <p:cNvSpPr/>
          <p:nvPr userDrawn="1"/>
        </p:nvSpPr>
        <p:spPr>
          <a:xfrm flipV="1">
            <a:off x="1199025" y="3994095"/>
            <a:ext cx="214544" cy="22081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42" name="椭圆 41"/>
          <p:cNvSpPr/>
          <p:nvPr userDrawn="1"/>
        </p:nvSpPr>
        <p:spPr>
          <a:xfrm flipV="1">
            <a:off x="8481729" y="1583012"/>
            <a:ext cx="301775" cy="31059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43" name="椭圆 42"/>
          <p:cNvSpPr/>
          <p:nvPr userDrawn="1"/>
        </p:nvSpPr>
        <p:spPr>
          <a:xfrm flipV="1">
            <a:off x="8805529" y="612642"/>
            <a:ext cx="636839" cy="655457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44" name="椭圆 43"/>
          <p:cNvSpPr/>
          <p:nvPr userDrawn="1"/>
        </p:nvSpPr>
        <p:spPr>
          <a:xfrm flipV="1">
            <a:off x="8025531" y="1338929"/>
            <a:ext cx="265275" cy="273030"/>
          </a:xfrm>
          <a:prstGeom prst="ellipse">
            <a:avLst/>
          </a:prstGeom>
          <a:solidFill>
            <a:srgbClr val="F08300"/>
          </a:solidFill>
          <a:ln w="25400">
            <a:solidFill>
              <a:srgbClr val="F08300"/>
            </a:soli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8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45" name="椭圆 44"/>
          <p:cNvSpPr/>
          <p:nvPr userDrawn="1"/>
        </p:nvSpPr>
        <p:spPr>
          <a:xfrm flipV="1">
            <a:off x="8593101" y="937384"/>
            <a:ext cx="366520" cy="3772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sp>
        <p:nvSpPr>
          <p:cNvPr id="46" name="椭圆 45"/>
          <p:cNvSpPr/>
          <p:nvPr userDrawn="1"/>
        </p:nvSpPr>
        <p:spPr>
          <a:xfrm flipV="1">
            <a:off x="8836738" y="1482433"/>
            <a:ext cx="214544" cy="220816"/>
          </a:xfrm>
          <a:prstGeom prst="ellipse">
            <a:avLst/>
          </a:prstGeom>
          <a:solidFill>
            <a:srgbClr val="EA5514"/>
          </a:solidFill>
          <a:ln w="25400">
            <a:solidFill>
              <a:srgbClr val="EA5514"/>
            </a:solidFill>
          </a:ln>
          <a:effectLst>
            <a:outerShdw blurRad="127000" dist="76200" dir="5040000" sx="79000" sy="79000" algn="tl" rotWithShape="0">
              <a:prstClr val="black">
                <a:alpha val="39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3600" dirty="0">
              <a:solidFill>
                <a:prstClr val="black"/>
              </a:solidFill>
              <a:ea typeface="思源黑体" panose="020B0400000000000000" pitchFamily="34" charset="-122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408271" y="1635919"/>
            <a:ext cx="2994660" cy="1343978"/>
            <a:chOff x="6773864" y="2460169"/>
            <a:chExt cx="4042249" cy="792000"/>
          </a:xfrm>
        </p:grpSpPr>
        <p:sp>
          <p:nvSpPr>
            <p:cNvPr id="32" name="圆角矩形 31"/>
            <p:cNvSpPr/>
            <p:nvPr/>
          </p:nvSpPr>
          <p:spPr>
            <a:xfrm>
              <a:off x="6874356" y="2460169"/>
              <a:ext cx="3941757" cy="792000"/>
            </a:xfrm>
            <a:prstGeom prst="roundRect">
              <a:avLst/>
            </a:prstGeom>
            <a:solidFill>
              <a:srgbClr val="F08300"/>
            </a:solidFill>
            <a:ln w="25400">
              <a:solidFill>
                <a:srgbClr val="F08300"/>
              </a:soli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solidFill>
                  <a:prstClr val="black"/>
                </a:solidFill>
                <a:ea typeface="思源黑体" panose="020B0400000000000000" pitchFamily="34" charset="-122"/>
              </a:endParaRPr>
            </a:p>
          </p:txBody>
        </p:sp>
        <p:sp>
          <p:nvSpPr>
            <p:cNvPr id="34" name="文本框 32"/>
            <p:cNvSpPr txBox="1"/>
            <p:nvPr/>
          </p:nvSpPr>
          <p:spPr>
            <a:xfrm>
              <a:off x="6773864" y="2462665"/>
              <a:ext cx="1201278" cy="326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anose="020B0806030902050204" pitchFamily="34" charset="0"/>
                <a:ea typeface="思源黑体" panose="020B0400000000000000" pitchFamily="34" charset="-122"/>
              </a:endParaRPr>
            </a:p>
          </p:txBody>
        </p:sp>
        <p:sp>
          <p:nvSpPr>
            <p:cNvPr id="35" name="文本框 33"/>
            <p:cNvSpPr txBox="1"/>
            <p:nvPr/>
          </p:nvSpPr>
          <p:spPr>
            <a:xfrm>
              <a:off x="7347035" y="2677365"/>
              <a:ext cx="2996398" cy="38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/>
              <a:r>
                <a:rPr kumimoji="0" lang="zh-CN" alt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阿里巴巴普惠体 Heavy" panose="00020600040101010101" charset="-122"/>
                  <a:ea typeface="阿里巴巴普惠体 Heavy" panose="00020600040101010101" charset="-122"/>
                </a:rPr>
                <a:t>谢谢观看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阿里巴巴普惠体 Heavy" panose="00020600040101010101" charset="-122"/>
                <a:ea typeface="阿里巴巴普惠体 Heavy" panose="00020600040101010101" charset="-122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1106329" y="3173730"/>
            <a:ext cx="3598545" cy="339090"/>
            <a:chOff x="2344" y="6664"/>
            <a:chExt cx="7556" cy="712"/>
          </a:xfrm>
        </p:grpSpPr>
        <p:sp>
          <p:nvSpPr>
            <p:cNvPr id="9" name="矩形 8"/>
            <p:cNvSpPr/>
            <p:nvPr>
              <p:custDataLst>
                <p:tags r:id="rId2"/>
              </p:custDataLst>
            </p:nvPr>
          </p:nvSpPr>
          <p:spPr>
            <a:xfrm>
              <a:off x="4432" y="6664"/>
              <a:ext cx="3382" cy="7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" panose="020B0400000000000000" pitchFamily="34" charset="-122"/>
                  <a:ea typeface="思源黑体" panose="020B0400000000000000" pitchFamily="34" charset="-122"/>
                </a:rPr>
                <a:t>THANKS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" panose="020B0400000000000000" pitchFamily="34" charset="-122"/>
                <a:ea typeface="思源黑体" panose="020B0400000000000000" pitchFamily="3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344" y="7049"/>
              <a:ext cx="2585" cy="72"/>
              <a:chOff x="3060700" y="4724400"/>
              <a:chExt cx="5955507" cy="31432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3060700" y="4724400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3060700" y="4755832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7316" y="7020"/>
              <a:ext cx="2585" cy="72"/>
              <a:chOff x="3060700" y="4724400"/>
              <a:chExt cx="5955507" cy="31432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3060700" y="4724400"/>
                <a:ext cx="5955507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3060700" y="4755832"/>
                <a:ext cx="595550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1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7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7130" y="96486"/>
            <a:ext cx="1650206" cy="5286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1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7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高顿教育 银行招聘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77392" y="122032"/>
            <a:ext cx="2248312" cy="3671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1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7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794" y="0"/>
            <a:ext cx="1650206" cy="5286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1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7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3794" y="0"/>
            <a:ext cx="1650206" cy="5286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7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章节名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502444" y="771525"/>
            <a:ext cx="7241381" cy="528638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本页摘要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4956463"/>
            <a:ext cx="9144000" cy="187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Date Placeholder 2"/>
          <p:cNvSpPr txBox="1"/>
          <p:nvPr userDrawn="1"/>
        </p:nvSpPr>
        <p:spPr>
          <a:xfrm>
            <a:off x="3480792" y="4946074"/>
            <a:ext cx="2650661" cy="1870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2020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银行校园招聘交流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QQ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群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584832167</a:t>
            </a:r>
            <a:endParaRPr lang="zh-CN" altLang="en-US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Footer Placeholder 3"/>
          <p:cNvSpPr txBox="1"/>
          <p:nvPr userDrawn="1"/>
        </p:nvSpPr>
        <p:spPr>
          <a:xfrm>
            <a:off x="502444" y="4946074"/>
            <a:ext cx="1565348" cy="1870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www.gaodun.com/yinzhao</a:t>
            </a:r>
            <a:endParaRPr lang="zh-CN" altLang="en-US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Slide Number Placeholder 4"/>
          <p:cNvSpPr txBox="1"/>
          <p:nvPr userDrawn="1"/>
        </p:nvSpPr>
        <p:spPr>
          <a:xfrm>
            <a:off x="7021981" y="4946074"/>
            <a:ext cx="1940503" cy="18703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高顿银招客服电话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:18315413110</a:t>
            </a:r>
            <a:endParaRPr lang="zh-CN" altLang="en-US" sz="9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02444" y="1300162"/>
            <a:ext cx="8137922" cy="3386138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1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0" indent="0">
              <a:lnSpc>
                <a:spcPct val="150000"/>
              </a:lnSpc>
              <a:buNone/>
              <a:defRPr sz="1800" b="1"/>
            </a:lvl2pPr>
            <a:lvl3pPr marL="0" indent="0">
              <a:lnSpc>
                <a:spcPct val="150000"/>
              </a:lnSpc>
              <a:buNone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3pPr>
            <a:lvl4pPr marL="0" marR="0" indent="0" algn="l" defTabSz="685800" rtl="0" eaLnBrk="1" fontAlgn="auto" latinLnBrk="0" hangingPunct="1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一级标题</a:t>
            </a:r>
            <a:endParaRPr lang="zh-CN" altLang="en-US" dirty="0"/>
          </a:p>
          <a:p>
            <a:pPr lvl="1"/>
            <a:r>
              <a:rPr lang="zh-CN" altLang="en-US" dirty="0"/>
              <a:t>二级标题</a:t>
            </a:r>
            <a:endParaRPr lang="zh-CN" altLang="en-US" dirty="0"/>
          </a:p>
          <a:p>
            <a:pPr lvl="2"/>
            <a:r>
              <a:rPr lang="zh-CN" altLang="en-US" dirty="0"/>
              <a:t>三级标题</a:t>
            </a:r>
            <a:endParaRPr lang="zh-CN" altLang="en-US" dirty="0"/>
          </a:p>
          <a:p>
            <a:pPr marL="0" marR="0" lvl="3" indent="0" algn="l" defTabSz="685800" rtl="0" eaLnBrk="1" fontAlgn="auto" latinLnBrk="0" hangingPunct="1">
              <a:lnSpc>
                <a:spcPct val="13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正文内容正文内容正文内容正文内容</a:t>
            </a:r>
            <a:endParaRPr lang="zh-CN" altLang="en-US" dirty="0"/>
          </a:p>
        </p:txBody>
      </p:sp>
      <p:pic>
        <p:nvPicPr>
          <p:cNvPr id="18" name="图片 17" descr="图片包含 游戏机, 灯光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89" y="-347870"/>
            <a:ext cx="1798835" cy="1272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B3E24BF-67B8-48BD-9ABF-36DACBACC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1464AD9-C849-45B6-BBCC-5E990A5EEF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1" y="273844"/>
            <a:ext cx="7886700" cy="994172"/>
          </a:xfrm>
          <a:prstGeom prst="rect">
            <a:avLst/>
          </a:prstGeom>
        </p:spPr>
        <p:txBody>
          <a:bodyPr lIns="129598" tIns="64799" rIns="129598" bIns="64799"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lIns="129598" tIns="64799" rIns="129598" bIns="64799"/>
          <a:lstStyle>
            <a:lvl1pPr>
              <a:defRPr sz="1800"/>
            </a:lvl1pPr>
            <a:lvl2pPr>
              <a:defRPr sz="1480"/>
            </a:lvl2pPr>
            <a:lvl3pPr>
              <a:defRPr sz="1375"/>
            </a:lvl3pPr>
            <a:lvl4pPr>
              <a:defRPr sz="1375"/>
            </a:lvl4pPr>
            <a:lvl5pPr>
              <a:defRPr sz="1375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129598" tIns="64799" rIns="129598" bIns="64799"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1" y="4767263"/>
            <a:ext cx="3086100" cy="273844"/>
          </a:xfrm>
          <a:prstGeom prst="rect">
            <a:avLst/>
          </a:prstGeom>
        </p:spPr>
        <p:txBody>
          <a:bodyPr lIns="129598" tIns="64799" rIns="129598" bIns="64799"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129598" tIns="64799" rIns="129598" bIns="64799"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1545316">
            <a:off x="-3467513" y="-2520686"/>
            <a:ext cx="8362688" cy="6763645"/>
            <a:chOff x="2378339" y="-3260844"/>
            <a:chExt cx="11150251" cy="9018193"/>
          </a:xfrm>
        </p:grpSpPr>
        <p:cxnSp>
          <p:nvCxnSpPr>
            <p:cNvPr id="4" name="Straight Connector 3"/>
            <p:cNvCxnSpPr/>
            <p:nvPr/>
          </p:nvCxnSpPr>
          <p:spPr>
            <a:xfrm rot="2700000">
              <a:off x="11185279" y="2270013"/>
              <a:ext cx="0" cy="4686623"/>
            </a:xfrm>
            <a:prstGeom prst="line">
              <a:avLst/>
            </a:prstGeom>
            <a:ln>
              <a:solidFill>
                <a:srgbClr val="BC29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rot="8100000">
              <a:off x="6636802" y="-3260844"/>
              <a:ext cx="0" cy="4686623"/>
            </a:xfrm>
            <a:prstGeom prst="line">
              <a:avLst/>
            </a:prstGeom>
            <a:ln w="19050">
              <a:solidFill>
                <a:srgbClr val="6015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2700000">
              <a:off x="8118187" y="183580"/>
              <a:ext cx="0" cy="4686623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2700000">
              <a:off x="4721651" y="2651343"/>
              <a:ext cx="0" cy="4686623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2700000">
              <a:off x="6974889" y="1381918"/>
              <a:ext cx="0" cy="4686623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2700000">
              <a:off x="9408225" y="-1792414"/>
              <a:ext cx="0" cy="4686623"/>
            </a:xfrm>
            <a:prstGeom prst="line">
              <a:avLst/>
            </a:prstGeom>
            <a:ln w="19050">
              <a:solidFill>
                <a:srgbClr val="BC29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 rot="2700000">
              <a:off x="9246531" y="1665467"/>
              <a:ext cx="2396968" cy="2396968"/>
            </a:xfrm>
            <a:prstGeom prst="rect">
              <a:avLst/>
            </a:prstGeom>
            <a:solidFill>
              <a:srgbClr val="BC2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Rectangle 10"/>
            <p:cNvSpPr/>
            <p:nvPr/>
          </p:nvSpPr>
          <p:spPr>
            <a:xfrm rot="2700000">
              <a:off x="5856707" y="1665469"/>
              <a:ext cx="2396968" cy="2396968"/>
            </a:xfrm>
            <a:prstGeom prst="rect">
              <a:avLst/>
            </a:prstGeom>
            <a:solidFill>
              <a:srgbClr val="BC2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2" name="Rectangle 11"/>
            <p:cNvSpPr/>
            <p:nvPr/>
          </p:nvSpPr>
          <p:spPr>
            <a:xfrm rot="2700000">
              <a:off x="7551621" y="3360381"/>
              <a:ext cx="2396968" cy="2396968"/>
            </a:xfrm>
            <a:prstGeom prst="rect">
              <a:avLst/>
            </a:prstGeom>
            <a:solidFill>
              <a:schemeClr val="tx2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Rectangle 12"/>
            <p:cNvSpPr/>
            <p:nvPr/>
          </p:nvSpPr>
          <p:spPr>
            <a:xfrm rot="2700000">
              <a:off x="7118252" y="1280159"/>
              <a:ext cx="3263705" cy="3263705"/>
            </a:xfrm>
            <a:prstGeom prst="rect">
              <a:avLst/>
            </a:prstGeom>
            <a:solidFill>
              <a:srgbClr val="595959">
                <a:alpha val="8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Rectangle 13"/>
            <p:cNvSpPr/>
            <p:nvPr/>
          </p:nvSpPr>
          <p:spPr>
            <a:xfrm rot="2700000">
              <a:off x="6680257" y="4842717"/>
              <a:ext cx="533796" cy="533796"/>
            </a:xfrm>
            <a:prstGeom prst="rect">
              <a:avLst/>
            </a:prstGeom>
            <a:solidFill>
              <a:srgbClr val="6015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Rectangle 14"/>
            <p:cNvSpPr/>
            <p:nvPr/>
          </p:nvSpPr>
          <p:spPr>
            <a:xfrm rot="2700000">
              <a:off x="7831153" y="176442"/>
              <a:ext cx="663328" cy="663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Rectangle 15"/>
            <p:cNvSpPr/>
            <p:nvPr/>
          </p:nvSpPr>
          <p:spPr>
            <a:xfrm rot="2700000">
              <a:off x="11860336" y="3289113"/>
              <a:ext cx="663328" cy="66332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8" name="Content Placeholder 17"/>
          <p:cNvSpPr>
            <a:spLocks noGrp="1"/>
          </p:cNvSpPr>
          <p:nvPr>
            <p:ph sz="quarter" idx="10" hasCustomPrompt="1"/>
          </p:nvPr>
        </p:nvSpPr>
        <p:spPr>
          <a:xfrm>
            <a:off x="3119707" y="1293952"/>
            <a:ext cx="5298888" cy="7679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rgbClr val="BC2910"/>
                </a:solidFill>
                <a:latin typeface="+mj-ea"/>
                <a:ea typeface="阿里巴巴普惠体" panose="00020600040101010101" pitchFamily="18" charset="-122"/>
              </a:defRPr>
            </a:lvl1pPr>
            <a:lvl2pPr marL="342900" indent="0" algn="ctr">
              <a:buNone/>
              <a:defRPr sz="2250"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课程名称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1" hasCustomPrompt="1"/>
          </p:nvPr>
        </p:nvSpPr>
        <p:spPr>
          <a:xfrm>
            <a:off x="3515660" y="2794679"/>
            <a:ext cx="4506982" cy="384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Impact" panose="020B0806030902050204" pitchFamily="34" charset="0"/>
                <a:ea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课件编写：高顿教育</a:t>
            </a:r>
            <a:r>
              <a:rPr lang="en-US" altLang="zh-CN" dirty="0"/>
              <a:t>·</a:t>
            </a:r>
            <a:r>
              <a:rPr lang="zh-CN" altLang="en-US" dirty="0"/>
              <a:t>金融招聘研究院</a:t>
            </a:r>
            <a:endParaRPr lang="zh-CN" altLang="en-US" dirty="0"/>
          </a:p>
        </p:txBody>
      </p:sp>
      <p:pic>
        <p:nvPicPr>
          <p:cNvPr id="19" name="图片 18" descr="徽标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34" y="219078"/>
            <a:ext cx="1873335" cy="3059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ssion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-1177551" y="747195"/>
            <a:ext cx="3309731" cy="4050067"/>
            <a:chOff x="3889513" y="-1616765"/>
            <a:chExt cx="4412974" cy="5400089"/>
          </a:xfrm>
        </p:grpSpPr>
        <p:sp>
          <p:nvSpPr>
            <p:cNvPr id="2" name="Rectangle 1"/>
            <p:cNvSpPr/>
            <p:nvPr userDrawn="1"/>
          </p:nvSpPr>
          <p:spPr>
            <a:xfrm rot="2700000">
              <a:off x="3889513" y="-1616765"/>
              <a:ext cx="4412974" cy="4412974"/>
            </a:xfrm>
            <a:prstGeom prst="rect">
              <a:avLst/>
            </a:prstGeom>
            <a:noFill/>
            <a:ln w="762000">
              <a:solidFill>
                <a:srgbClr val="BC29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" name="Half Frame 2"/>
            <p:cNvSpPr/>
            <p:nvPr userDrawn="1"/>
          </p:nvSpPr>
          <p:spPr>
            <a:xfrm rot="13500000">
              <a:off x="4979010" y="1549347"/>
              <a:ext cx="2233977" cy="2233977"/>
            </a:xfrm>
            <a:prstGeom prst="halfFram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477313" y="4371638"/>
            <a:ext cx="3077794" cy="253448"/>
            <a:chOff x="-532263" y="3091070"/>
            <a:chExt cx="4103725" cy="33793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-532263" y="3091070"/>
              <a:ext cx="3328472" cy="0"/>
            </a:xfrm>
            <a:prstGeom prst="line">
              <a:avLst/>
            </a:prstGeom>
            <a:ln w="19050">
              <a:solidFill>
                <a:srgbClr val="6015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-368490" y="3260035"/>
              <a:ext cx="3939952" cy="0"/>
            </a:xfrm>
            <a:prstGeom prst="line">
              <a:avLst/>
            </a:prstGeom>
            <a:ln w="19050">
              <a:solidFill>
                <a:srgbClr val="6015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477672" y="3429000"/>
              <a:ext cx="2363829" cy="0"/>
            </a:xfrm>
            <a:prstGeom prst="line">
              <a:avLst/>
            </a:prstGeom>
            <a:ln w="19050">
              <a:solidFill>
                <a:srgbClr val="6015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661913" y="1534241"/>
            <a:ext cx="4285903" cy="2425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800">
                <a:latin typeface="+mj-lt"/>
                <a:ea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第一篇 </a:t>
            </a:r>
            <a:r>
              <a:rPr lang="en-US" altLang="zh-CN" dirty="0"/>
              <a:t>XXX</a:t>
            </a:r>
            <a:endParaRPr lang="en-US" altLang="zh-CN" dirty="0"/>
          </a:p>
          <a:p>
            <a:pPr lvl="0"/>
            <a:r>
              <a:rPr lang="zh-CN" altLang="en-US" dirty="0"/>
              <a:t>第二篇 </a:t>
            </a:r>
            <a:r>
              <a:rPr lang="en-US" altLang="zh-CN" dirty="0"/>
              <a:t>XXX</a:t>
            </a:r>
            <a:endParaRPr lang="en-US" altLang="zh-CN" dirty="0"/>
          </a:p>
          <a:p>
            <a:pPr lvl="0"/>
            <a:r>
              <a:rPr lang="zh-CN" altLang="en-US" dirty="0"/>
              <a:t>第三篇 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447395" y="771862"/>
            <a:ext cx="4462285" cy="4643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00">
                <a:solidFill>
                  <a:srgbClr val="BC2910"/>
                </a:solidFill>
                <a:latin typeface="Impact" panose="020B0806030902050204" pitchFamily="34" charset="0"/>
                <a:ea typeface="阿里巴巴普惠体" panose="00020600040101010101" pitchFamily="18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科目</a:t>
            </a:r>
            <a:endParaRPr lang="zh-CN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618633" y="1330288"/>
            <a:ext cx="4104564" cy="0"/>
          </a:xfrm>
          <a:prstGeom prst="line">
            <a:avLst/>
          </a:prstGeom>
          <a:ln w="28575">
            <a:solidFill>
              <a:srgbClr val="BC29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226178" y="2105527"/>
            <a:ext cx="1924850" cy="5263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3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科目名称</a:t>
            </a:r>
            <a:endParaRPr lang="zh-CN" altLang="en-US" dirty="0"/>
          </a:p>
        </p:txBody>
      </p:sp>
      <p:pic>
        <p:nvPicPr>
          <p:cNvPr id="15" name="图片 14" descr="徽标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34" y="219078"/>
            <a:ext cx="1873335" cy="3059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flipV="1">
            <a:off x="-1314968" y="905342"/>
            <a:ext cx="2629936" cy="3332816"/>
            <a:chOff x="9605751" y="1207123"/>
            <a:chExt cx="3506581" cy="4443755"/>
          </a:xfrm>
        </p:grpSpPr>
        <p:sp>
          <p:nvSpPr>
            <p:cNvPr id="4" name="Rectangle 3"/>
            <p:cNvSpPr/>
            <p:nvPr/>
          </p:nvSpPr>
          <p:spPr>
            <a:xfrm rot="2700000">
              <a:off x="9605751" y="1973464"/>
              <a:ext cx="2695380" cy="2695380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1271668" y="1207123"/>
              <a:ext cx="1840664" cy="4443755"/>
              <a:chOff x="11271668" y="971149"/>
              <a:chExt cx="1840664" cy="4443755"/>
            </a:xfrm>
          </p:grpSpPr>
          <p:sp>
            <p:nvSpPr>
              <p:cNvPr id="7" name="Rectangle 6"/>
              <p:cNvSpPr/>
              <p:nvPr/>
            </p:nvSpPr>
            <p:spPr>
              <a:xfrm rot="2700000">
                <a:off x="11271669" y="971149"/>
                <a:ext cx="1840663" cy="1840663"/>
              </a:xfrm>
              <a:prstGeom prst="rect">
                <a:avLst/>
              </a:prstGeom>
              <a:solidFill>
                <a:srgbClr val="BC2910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Rectangle 7"/>
              <p:cNvSpPr/>
              <p:nvPr/>
            </p:nvSpPr>
            <p:spPr>
              <a:xfrm rot="2700000">
                <a:off x="11271668" y="3574241"/>
                <a:ext cx="1840663" cy="1840663"/>
              </a:xfrm>
              <a:prstGeom prst="rect">
                <a:avLst/>
              </a:prstGeom>
              <a:solidFill>
                <a:srgbClr val="BC2910">
                  <a:alpha val="7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Rectangle 5"/>
            <p:cNvSpPr/>
            <p:nvPr/>
          </p:nvSpPr>
          <p:spPr>
            <a:xfrm rot="2700000">
              <a:off x="11608862" y="2845864"/>
              <a:ext cx="1166274" cy="1166274"/>
            </a:xfrm>
            <a:prstGeom prst="rect">
              <a:avLst/>
            </a:prstGeom>
            <a:noFill/>
            <a:ln w="381000">
              <a:solidFill>
                <a:schemeClr val="bg2">
                  <a:lumMod val="75000"/>
                  <a:alpha val="6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833259" y="588128"/>
            <a:ext cx="7069187" cy="1007462"/>
            <a:chOff x="1481865" y="2755996"/>
            <a:chExt cx="9425582" cy="1343283"/>
          </a:xfrm>
        </p:grpSpPr>
        <p:grpSp>
          <p:nvGrpSpPr>
            <p:cNvPr id="13" name="Group 12"/>
            <p:cNvGrpSpPr/>
            <p:nvPr/>
          </p:nvGrpSpPr>
          <p:grpSpPr>
            <a:xfrm>
              <a:off x="1481865" y="2755996"/>
              <a:ext cx="4103725" cy="168965"/>
              <a:chOff x="-1497309" y="3065712"/>
              <a:chExt cx="4103725" cy="168965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-1497309" y="3065712"/>
                <a:ext cx="3328472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-1333536" y="3234677"/>
                <a:ext cx="3939952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6803722" y="3930314"/>
              <a:ext cx="4103725" cy="168965"/>
              <a:chOff x="1298160" y="3284312"/>
              <a:chExt cx="4103725" cy="168965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1298160" y="3284312"/>
                <a:ext cx="3328472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461933" y="3453277"/>
                <a:ext cx="3939952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590467" y="892018"/>
            <a:ext cx="5354785" cy="46434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100">
                <a:solidFill>
                  <a:srgbClr val="871D0B"/>
                </a:solidFill>
                <a:latin typeface="Impact" panose="020B0806030902050204" pitchFamily="34" charset="0"/>
                <a:ea typeface="阿里巴巴普惠体" panose="00020600040101010101" pitchFamily="18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篇   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862661" y="1672954"/>
            <a:ext cx="4810397" cy="303687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第一章  </a:t>
            </a:r>
            <a:r>
              <a:rPr lang="en-US" altLang="zh-CN" dirty="0"/>
              <a:t>XXX </a:t>
            </a:r>
            <a:endParaRPr lang="en-US" altLang="zh-CN" dirty="0"/>
          </a:p>
          <a:p>
            <a:pPr lvl="0"/>
            <a:r>
              <a:rPr lang="zh-CN" altLang="en-US" dirty="0"/>
              <a:t>第二章  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23" name="图片 22" descr="徽标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34" y="219078"/>
            <a:ext cx="1873335" cy="3059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284871" y="418759"/>
            <a:ext cx="569742" cy="284871"/>
          </a:xfrm>
          <a:prstGeom prst="rect">
            <a:avLst/>
          </a:prstGeom>
          <a:solidFill>
            <a:srgbClr val="BC2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80999" y="416240"/>
            <a:ext cx="6242447" cy="2848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defRPr>
            </a:lvl1pPr>
            <a:lvl2pPr>
              <a:defRPr>
                <a:latin typeface="Calibri" panose="020F0502020204030204" charset="0"/>
                <a:cs typeface="Calibri" panose="020F0502020204030204" charset="0"/>
              </a:defRPr>
            </a:lvl2pPr>
            <a:lvl3pPr>
              <a:defRPr>
                <a:latin typeface="Calibri" panose="020F0502020204030204" charset="0"/>
                <a:cs typeface="Calibri" panose="020F0502020204030204" charset="0"/>
              </a:defRPr>
            </a:lvl3pPr>
            <a:lvl4pPr>
              <a:defRPr>
                <a:latin typeface="Calibri" panose="020F0502020204030204" charset="0"/>
                <a:cs typeface="Calibri" panose="020F0502020204030204" charset="0"/>
              </a:defRPr>
            </a:lvl4pPr>
            <a:lvl5pPr>
              <a:defRPr>
                <a:latin typeface="Calibri" panose="020F0502020204030204" charset="0"/>
                <a:cs typeface="Calibri" panose="020F0502020204030204" charset="0"/>
              </a:defRPr>
            </a:lvl5pPr>
          </a:lstStyle>
          <a:p>
            <a:pPr lvl="0"/>
            <a:r>
              <a:rPr lang="zh-CN" altLang="en-US" dirty="0"/>
              <a:t>章标题</a:t>
            </a:r>
            <a:endParaRPr lang="zh-CN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783772"/>
            <a:ext cx="8228162" cy="4111259"/>
          </a:xfrm>
          <a:prstGeom prst="rect">
            <a:avLst/>
          </a:prstGeom>
        </p:spPr>
        <p:txBody>
          <a:bodyPr/>
          <a:lstStyle>
            <a:lvl1pPr marL="470535" indent="-470535">
              <a:lnSpc>
                <a:spcPct val="120000"/>
              </a:lnSpc>
              <a:buFont typeface="+mj-ea"/>
              <a:buAutoNum type="ea1JpnChsDbPeriod"/>
              <a:defRPr sz="1950">
                <a:latin typeface="+mj-lt"/>
                <a:ea typeface="阿里巴巴普惠体" panose="00020600040101010101" pitchFamily="18" charset="-122"/>
                <a:cs typeface="Calibri" panose="020F0502020204030204" charset="0"/>
              </a:defRPr>
            </a:lvl1pPr>
            <a:lvl2pPr marL="0" indent="0">
              <a:lnSpc>
                <a:spcPct val="150000"/>
              </a:lnSpc>
              <a:buClr>
                <a:srgbClr val="601508"/>
              </a:buClr>
              <a:buFont typeface="Wingdings" panose="05000000000000000000" pitchFamily="2" charset="2"/>
              <a:buNone/>
              <a:defRPr sz="1800">
                <a:latin typeface="+mj-lt"/>
                <a:ea typeface="阿里巴巴普惠体" panose="00020600040101010101" pitchFamily="18" charset="-122"/>
              </a:defRPr>
            </a:lvl2pPr>
            <a:lvl3pPr marL="406400" indent="-273050">
              <a:lnSpc>
                <a:spcPct val="120000"/>
              </a:lnSpc>
              <a:buClr>
                <a:srgbClr val="601508"/>
              </a:buClr>
              <a:buFont typeface="+mj-lt"/>
              <a:buAutoNum type="arabicPeriod"/>
              <a:tabLst>
                <a:tab pos="541020" algn="l"/>
              </a:tabLst>
              <a:defRPr sz="1800">
                <a:latin typeface="+mj-lt"/>
                <a:ea typeface="阿里巴巴普惠体" panose="00020600040101010101" pitchFamily="18" charset="-122"/>
              </a:defRPr>
            </a:lvl3pPr>
            <a:lvl4pPr marL="603885" indent="-197485">
              <a:lnSpc>
                <a:spcPct val="120000"/>
              </a:lnSpc>
              <a:buClr>
                <a:srgbClr val="601508"/>
              </a:buClr>
              <a:buFont typeface="Arial" panose="020B0604020202020204" pitchFamily="34" charset="0"/>
              <a:buChar char="•"/>
              <a:defRPr sz="1650">
                <a:latin typeface="+mj-lt"/>
                <a:ea typeface="阿里巴巴普惠体" panose="00020600040101010101" pitchFamily="18" charset="-122"/>
              </a:defRPr>
            </a:lvl4pPr>
            <a:lvl5pPr marL="875665" indent="-271145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ü"/>
              <a:defRPr sz="1500">
                <a:latin typeface="阿里巴巴普惠体" panose="00020600040101010101" pitchFamily="18" charset="-122"/>
                <a:ea typeface="阿里巴巴普惠体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节标题</a:t>
            </a:r>
            <a:endParaRPr lang="en-US" altLang="zh-CN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第三级：正文正文</a:t>
            </a:r>
            <a:endParaRPr lang="en-US" altLang="zh-CN" dirty="0"/>
          </a:p>
          <a:p>
            <a:pPr lvl="4"/>
            <a:r>
              <a:rPr lang="zh-CN" altLang="en-US" dirty="0"/>
              <a:t>第四级：正文正文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16200000" flipV="1">
            <a:off x="1974352" y="3678574"/>
            <a:ext cx="2629936" cy="3332816"/>
            <a:chOff x="9605751" y="1207123"/>
            <a:chExt cx="3506581" cy="4443755"/>
          </a:xfrm>
        </p:grpSpPr>
        <p:sp>
          <p:nvSpPr>
            <p:cNvPr id="4" name="Rectangle 3"/>
            <p:cNvSpPr/>
            <p:nvPr/>
          </p:nvSpPr>
          <p:spPr>
            <a:xfrm rot="2700000">
              <a:off x="9605751" y="1973464"/>
              <a:ext cx="2695380" cy="2695380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1271668" y="1207123"/>
              <a:ext cx="1840664" cy="4443755"/>
              <a:chOff x="11271668" y="971149"/>
              <a:chExt cx="1840664" cy="4443755"/>
            </a:xfrm>
          </p:grpSpPr>
          <p:sp>
            <p:nvSpPr>
              <p:cNvPr id="7" name="Rectangle 6"/>
              <p:cNvSpPr/>
              <p:nvPr/>
            </p:nvSpPr>
            <p:spPr>
              <a:xfrm rot="2700000">
                <a:off x="11271669" y="971149"/>
                <a:ext cx="1840663" cy="1840663"/>
              </a:xfrm>
              <a:prstGeom prst="rect">
                <a:avLst/>
              </a:prstGeom>
              <a:noFill/>
              <a:ln w="381000">
                <a:solidFill>
                  <a:srgbClr val="BC2910">
                    <a:alpha val="4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" name="Rectangle 7"/>
              <p:cNvSpPr/>
              <p:nvPr/>
            </p:nvSpPr>
            <p:spPr>
              <a:xfrm rot="2700000">
                <a:off x="11271668" y="3574241"/>
                <a:ext cx="1840663" cy="1840663"/>
              </a:xfrm>
              <a:prstGeom prst="rect">
                <a:avLst/>
              </a:prstGeom>
              <a:noFill/>
              <a:ln w="381000">
                <a:solidFill>
                  <a:srgbClr val="BC2910">
                    <a:alpha val="45098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" name="Rectangle 5"/>
            <p:cNvSpPr/>
            <p:nvPr/>
          </p:nvSpPr>
          <p:spPr>
            <a:xfrm rot="2700000">
              <a:off x="11608862" y="2845864"/>
              <a:ext cx="1166274" cy="1166274"/>
            </a:xfrm>
            <a:prstGeom prst="rect">
              <a:avLst/>
            </a:prstGeom>
            <a:noFill/>
            <a:ln w="381000">
              <a:solidFill>
                <a:schemeClr val="bg2">
                  <a:lumMod val="75000"/>
                  <a:alpha val="6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1394529" y="2069109"/>
            <a:ext cx="4972585" cy="843512"/>
            <a:chOff x="2446911" y="2781354"/>
            <a:chExt cx="6630113" cy="1124683"/>
          </a:xfrm>
        </p:grpSpPr>
        <p:sp>
          <p:nvSpPr>
            <p:cNvPr id="10" name="TextBox 9"/>
            <p:cNvSpPr txBox="1"/>
            <p:nvPr/>
          </p:nvSpPr>
          <p:spPr>
            <a:xfrm>
              <a:off x="4111147" y="2942945"/>
              <a:ext cx="2258907" cy="860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THANKS</a:t>
              </a:r>
              <a:endPara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46911" y="2781354"/>
              <a:ext cx="4103725" cy="168965"/>
              <a:chOff x="-532263" y="3091070"/>
              <a:chExt cx="4103725" cy="168965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-532263" y="3091070"/>
                <a:ext cx="3328472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-368490" y="3260035"/>
                <a:ext cx="3939952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973299" y="3737072"/>
              <a:ext cx="4103725" cy="168965"/>
              <a:chOff x="-532263" y="3091070"/>
              <a:chExt cx="4103725" cy="168965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-532263" y="3091070"/>
                <a:ext cx="3328472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-368490" y="3260035"/>
                <a:ext cx="3939952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图片 17" descr="徽标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34" y="219078"/>
            <a:ext cx="1873335" cy="3059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79CC17-3310-43EB-8027-F7338E5D51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594EB1-DA5E-4835-8751-88229C81BE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79CC17-3310-43EB-8027-F7338E5D51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594EB1-DA5E-4835-8751-88229C81BE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79CC17-3310-43EB-8027-F7338E5D51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594EB1-DA5E-4835-8751-88229C81BE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79CC17-3310-43EB-8027-F7338E5D51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594EB1-DA5E-4835-8751-88229C81BE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79CC17-3310-43EB-8027-F7338E5D51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594EB1-DA5E-4835-8751-88229C81BE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521550" y="681540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79CC17-3310-43EB-8027-F7338E5D51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594EB1-DA5E-4835-8751-88229C81BE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79CC17-3310-43EB-8027-F7338E5D51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594EB1-DA5E-4835-8751-88229C81BE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79CC17-3310-43EB-8027-F7338E5D51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594EB1-DA5E-4835-8751-88229C81BE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79CC17-3310-43EB-8027-F7338E5D51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594EB1-DA5E-4835-8751-88229C81BE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79CC17-3310-43EB-8027-F7338E5D51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594EB1-DA5E-4835-8751-88229C81BE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79CC17-3310-43EB-8027-F7338E5D511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594EB1-DA5E-4835-8751-88229C81BE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1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7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17" Type="http://schemas.microsoft.com/office/2007/relationships/hdphoto" Target="../media/image8.wdp"/><Relationship Id="rId16" Type="http://schemas.openxmlformats.org/officeDocument/2006/relationships/image" Target="../media/image7.png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image" Target="../media/image9.png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PPT整理\用途\asf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4000"/>
                    </a14:imgEffect>
                    <a14:imgEffect>
                      <a14:colorTemperature colorTemp="637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44" y="0"/>
            <a:ext cx="9144000" cy="514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圆角矩形 8"/>
          <p:cNvSpPr/>
          <p:nvPr userDrawn="1"/>
        </p:nvSpPr>
        <p:spPr>
          <a:xfrm>
            <a:off x="-7144" y="-1429"/>
            <a:ext cx="9144000" cy="5144691"/>
          </a:xfrm>
          <a:prstGeom prst="roundRect">
            <a:avLst>
              <a:gd name="adj" fmla="val 0"/>
            </a:avLst>
          </a:prstGeom>
          <a:solidFill>
            <a:schemeClr val="bg1">
              <a:alpha val="46000"/>
            </a:schemeClr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" panose="020B04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225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●"/>
        <a:defRPr sz="13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●"/>
        <a:defRPr sz="120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Wingdings" panose="05000000000000000000" charset="0"/>
        <a:buChar char="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•"/>
        <a:defRPr sz="1050" u="none" strike="noStrike" kern="1200" cap="none" spc="113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>
            <a:alpha val="8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flipH="1">
            <a:off x="-1139017" y="130904"/>
            <a:ext cx="4479843" cy="176349"/>
            <a:chOff x="7248406" y="249978"/>
            <a:chExt cx="6323905" cy="235132"/>
          </a:xfrm>
        </p:grpSpPr>
        <p:sp>
          <p:nvSpPr>
            <p:cNvPr id="10" name="Parallelogram 9"/>
            <p:cNvSpPr/>
            <p:nvPr userDrawn="1"/>
          </p:nvSpPr>
          <p:spPr>
            <a:xfrm>
              <a:off x="7248406" y="249978"/>
              <a:ext cx="612039" cy="235132"/>
            </a:xfrm>
            <a:prstGeom prst="parallelogram">
              <a:avLst>
                <a:gd name="adj" fmla="val 71087"/>
              </a:avLst>
            </a:prstGeom>
            <a:solidFill>
              <a:srgbClr val="BC29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Parallelogram 10"/>
            <p:cNvSpPr/>
            <p:nvPr userDrawn="1"/>
          </p:nvSpPr>
          <p:spPr>
            <a:xfrm>
              <a:off x="7860445" y="249978"/>
              <a:ext cx="5711866" cy="235132"/>
            </a:xfrm>
            <a:prstGeom prst="parallelogram">
              <a:avLst>
                <a:gd name="adj" fmla="val 710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</p:grpSp>
      <p:sp>
        <p:nvSpPr>
          <p:cNvPr id="13" name="Parallelogram 12"/>
          <p:cNvSpPr/>
          <p:nvPr userDrawn="1"/>
        </p:nvSpPr>
        <p:spPr>
          <a:xfrm flipH="1">
            <a:off x="3340826" y="130904"/>
            <a:ext cx="254726" cy="176349"/>
          </a:xfrm>
          <a:prstGeom prst="parallelogram">
            <a:avLst>
              <a:gd name="adj" fmla="val 7108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7" name="图片 6" descr="徽标&#10;&#10;描述已自动生成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34" y="219078"/>
            <a:ext cx="1873335" cy="3059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jpe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tags" Target="../tags/tag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tags" Target="../tags/tag7.xml"/><Relationship Id="rId4" Type="http://schemas.openxmlformats.org/officeDocument/2006/relationships/image" Target="../media/image36.png"/><Relationship Id="rId3" Type="http://schemas.openxmlformats.org/officeDocument/2006/relationships/tags" Target="../tags/tag6.xml"/><Relationship Id="rId2" Type="http://schemas.openxmlformats.org/officeDocument/2006/relationships/image" Target="../media/image35.png"/><Relationship Id="rId1" Type="http://schemas.openxmlformats.org/officeDocument/2006/relationships/tags" Target="../tags/tag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jpe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.xml"/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3.xml"/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1.jpe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4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4.jpeg"/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tags" Target="../tags/tag10.xml"/><Relationship Id="rId4" Type="http://schemas.openxmlformats.org/officeDocument/2006/relationships/image" Target="../media/image35.png"/><Relationship Id="rId3" Type="http://schemas.openxmlformats.org/officeDocument/2006/relationships/tags" Target="../tags/tag9.xml"/><Relationship Id="rId2" Type="http://schemas.openxmlformats.org/officeDocument/2006/relationships/image" Target="../media/image49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jpe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8.jpe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jpe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0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tags" Target="../tags/tag12.xml"/><Relationship Id="rId4" Type="http://schemas.openxmlformats.org/officeDocument/2006/relationships/image" Target="../media/image50.png"/><Relationship Id="rId3" Type="http://schemas.openxmlformats.org/officeDocument/2006/relationships/tags" Target="../tags/tag11.xml"/><Relationship Id="rId2" Type="http://schemas.openxmlformats.org/officeDocument/2006/relationships/image" Target="../media/image5.png"/><Relationship Id="rId1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2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029043" y="4326945"/>
            <a:ext cx="5085566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高顿教育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银行招聘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3543859"/>
            <a:ext cx="9144000" cy="0"/>
          </a:xfrm>
          <a:prstGeom prst="line">
            <a:avLst/>
          </a:prstGeom>
          <a:ln w="28575">
            <a:solidFill>
              <a:srgbClr val="BF34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82713" y="2943694"/>
            <a:ext cx="3578225" cy="119888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BF3420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</a:rPr>
              <a:t>中国人民银行</a:t>
            </a:r>
            <a:endParaRPr lang="en-US" altLang="zh-CN" sz="3600" dirty="0">
              <a:solidFill>
                <a:srgbClr val="BF3420"/>
              </a:solidFill>
              <a:latin typeface="Times New Roman" panose="02020603050405020304" pitchFamily="18" charset="0"/>
              <a:ea typeface="阿里巴巴普惠体 M" panose="00020600040101010101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 dirty="0">
                <a:solidFill>
                  <a:srgbClr val="BF3420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</a:rPr>
              <a:t>2023</a:t>
            </a:r>
            <a:r>
              <a:rPr lang="zh-CN" altLang="en-US" sz="3600" dirty="0">
                <a:solidFill>
                  <a:srgbClr val="BF3420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</a:rPr>
              <a:t>招聘解析</a:t>
            </a:r>
            <a:endParaRPr lang="zh-CN" altLang="en-US" sz="3600" dirty="0">
              <a:solidFill>
                <a:srgbClr val="BF3420"/>
              </a:solidFill>
              <a:latin typeface="Times New Roman" panose="02020603050405020304" pitchFamily="18" charset="0"/>
              <a:ea typeface="阿里巴巴普惠体 M" panose="00020600040101010101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 descr="高顿教育 银行招聘（白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7245" y="51435"/>
            <a:ext cx="2066290" cy="33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612000" y="186690"/>
            <a:ext cx="5186185" cy="37846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</a:rPr>
              <a:t>招录要求</a:t>
            </a:r>
            <a:endParaRPr lang="zh-CN" sz="2400" b="1" dirty="0">
              <a:solidFill>
                <a:srgbClr val="E46C0A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6535" y="816555"/>
            <a:ext cx="7830870" cy="45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  <a:cs typeface="+mj-cs"/>
              </a:rPr>
              <a:t>002-</a:t>
            </a:r>
            <a:r>
              <a:rPr lang="zh-CN" altLang="en-US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  <a:cs typeface="+mj-cs"/>
              </a:rPr>
              <a:t>学历、专业、英语要求</a:t>
            </a:r>
            <a:endParaRPr lang="en-US" altLang="zh-CN" dirty="0">
              <a:solidFill>
                <a:srgbClr val="E46C0A"/>
              </a:solidFill>
              <a:latin typeface="Impact" panose="020B080603090205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99" y="1536635"/>
            <a:ext cx="5739571" cy="2745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1720" y="4490523"/>
            <a:ext cx="529388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专业分类：可参考大学招生简章，或询问助教！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五角星 8"/>
          <p:cNvSpPr/>
          <p:nvPr/>
        </p:nvSpPr>
        <p:spPr>
          <a:xfrm>
            <a:off x="1691675" y="4490523"/>
            <a:ext cx="360045" cy="36004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80" y="1896745"/>
            <a:ext cx="2649220" cy="21247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34" name="object 2"/>
          <p:cNvSpPr txBox="1"/>
          <p:nvPr/>
        </p:nvSpPr>
        <p:spPr>
          <a:xfrm>
            <a:off x="612000" y="186690"/>
            <a:ext cx="5186185" cy="37846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</a:rPr>
              <a:t>关于人行怎么招：小结</a:t>
            </a:r>
            <a:endParaRPr lang="zh-CN" sz="2400" b="1" dirty="0">
              <a:solidFill>
                <a:srgbClr val="E46C0A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89605" y="1447701"/>
            <a:ext cx="2919932" cy="2878167"/>
            <a:chOff x="499110" y="1427321"/>
            <a:chExt cx="2919932" cy="2878167"/>
          </a:xfrm>
        </p:grpSpPr>
        <p:sp>
          <p:nvSpPr>
            <p:cNvPr id="36" name="文本框 2"/>
            <p:cNvSpPr txBox="1"/>
            <p:nvPr/>
          </p:nvSpPr>
          <p:spPr>
            <a:xfrm>
              <a:off x="1475397" y="2461360"/>
              <a:ext cx="953689" cy="8299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E46C0A"/>
                  </a:solidFill>
                  <a:latin typeface="Impact" panose="020B0806030902050204"/>
                  <a:ea typeface="微软雅黑" panose="020B0503020204020204" pitchFamily="34" charset="-122"/>
                  <a:cs typeface="+mj-cs"/>
                  <a:sym typeface="微软雅黑" panose="020B0503020204020204" pitchFamily="34" charset="-122"/>
                </a:rPr>
                <a:t>重要结论</a:t>
              </a:r>
              <a:endParaRPr lang="zh-CN" altLang="en-US" sz="2400" b="1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511660" y="1480101"/>
              <a:ext cx="1907382" cy="943086"/>
              <a:chOff x="1930125" y="2157408"/>
              <a:chExt cx="2641874" cy="1320937"/>
            </a:xfrm>
            <a:solidFill>
              <a:schemeClr val="accent1"/>
            </a:solidFill>
          </p:grpSpPr>
          <p:sp>
            <p:nvSpPr>
              <p:cNvPr id="47" name="直角三角形 46"/>
              <p:cNvSpPr/>
              <p:nvPr/>
            </p:nvSpPr>
            <p:spPr>
              <a:xfrm>
                <a:off x="1930125" y="2157408"/>
                <a:ext cx="2641874" cy="1320937"/>
              </a:xfrm>
              <a:prstGeom prst="rtTriangle">
                <a:avLst/>
              </a:prstGeom>
              <a:solidFill>
                <a:srgbClr val="FDA90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8" name="文本框 16"/>
              <p:cNvSpPr txBox="1"/>
              <p:nvPr/>
            </p:nvSpPr>
            <p:spPr>
              <a:xfrm>
                <a:off x="2199308" y="2915537"/>
                <a:ext cx="772909" cy="517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altLang="zh-CN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02</a:t>
                </a:r>
                <a:endParaRPr lang="zh-CN" altLang="en-US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411760" y="2419317"/>
              <a:ext cx="953691" cy="1886171"/>
              <a:chOff x="3251063" y="3478350"/>
              <a:chExt cx="1320938" cy="2641875"/>
            </a:xfrm>
            <a:solidFill>
              <a:schemeClr val="accent2"/>
            </a:solidFill>
          </p:grpSpPr>
          <p:sp>
            <p:nvSpPr>
              <p:cNvPr id="45" name="直角三角形 44"/>
              <p:cNvSpPr/>
              <p:nvPr/>
            </p:nvSpPr>
            <p:spPr>
              <a:xfrm rot="5400000">
                <a:off x="2590594" y="4138819"/>
                <a:ext cx="2641875" cy="1320938"/>
              </a:xfrm>
              <a:prstGeom prst="rtTriangle">
                <a:avLst/>
              </a:prstGeom>
              <a:solidFill>
                <a:srgbClr val="95BC4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6" name="文本框 19"/>
              <p:cNvSpPr txBox="1"/>
              <p:nvPr/>
            </p:nvSpPr>
            <p:spPr>
              <a:xfrm>
                <a:off x="3289694" y="3788524"/>
                <a:ext cx="728858" cy="51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altLang="zh-CN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03</a:t>
                </a:r>
                <a:endParaRPr lang="zh-CN" altLang="en-US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99110" y="3309750"/>
              <a:ext cx="1907382" cy="943086"/>
              <a:chOff x="609187" y="4799287"/>
              <a:chExt cx="2641875" cy="1320938"/>
            </a:xfrm>
            <a:solidFill>
              <a:schemeClr val="accent1"/>
            </a:solidFill>
          </p:grpSpPr>
          <p:sp>
            <p:nvSpPr>
              <p:cNvPr id="43" name="直角三角形 42"/>
              <p:cNvSpPr/>
              <p:nvPr/>
            </p:nvSpPr>
            <p:spPr>
              <a:xfrm rot="10800000">
                <a:off x="609187" y="4799287"/>
                <a:ext cx="2641875" cy="1320938"/>
              </a:xfrm>
              <a:prstGeom prst="rtTriangle">
                <a:avLst/>
              </a:prstGeom>
              <a:solidFill>
                <a:srgbClr val="1A7BAE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4" name="文本框 22"/>
              <p:cNvSpPr txBox="1"/>
              <p:nvPr/>
            </p:nvSpPr>
            <p:spPr>
              <a:xfrm>
                <a:off x="2280832" y="4972549"/>
                <a:ext cx="677679" cy="51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altLang="zh-CN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04</a:t>
                </a:r>
                <a:endParaRPr lang="zh-CN" altLang="en-US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543629" y="1427321"/>
              <a:ext cx="953691" cy="1886171"/>
              <a:chOff x="609187" y="2157412"/>
              <a:chExt cx="1320938" cy="2641875"/>
            </a:xfrm>
            <a:solidFill>
              <a:schemeClr val="accent2"/>
            </a:solidFill>
          </p:grpSpPr>
          <p:sp>
            <p:nvSpPr>
              <p:cNvPr id="41" name="直角三角形 40"/>
              <p:cNvSpPr/>
              <p:nvPr/>
            </p:nvSpPr>
            <p:spPr>
              <a:xfrm rot="16200000">
                <a:off x="-51282" y="2817881"/>
                <a:ext cx="2641875" cy="1320938"/>
              </a:xfrm>
              <a:prstGeom prst="rtTriangle">
                <a:avLst/>
              </a:prstGeom>
              <a:solidFill>
                <a:srgbClr val="BF342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2" name="文本框 25"/>
              <p:cNvSpPr txBox="1"/>
              <p:nvPr/>
            </p:nvSpPr>
            <p:spPr>
              <a:xfrm>
                <a:off x="1162634" y="4115631"/>
                <a:ext cx="715275" cy="51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altLang="zh-CN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01</a:t>
                </a:r>
                <a:endParaRPr lang="zh-CN" altLang="en-US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031" y="1086419"/>
            <a:ext cx="3530551" cy="33879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4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3066804"/>
            <a:ext cx="9144000" cy="573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980180" cy="8093710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</a:t>
            </a:r>
            <a:endParaRPr lang="zh-CN" altLang="en-US" sz="52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55666" y="2297364"/>
            <a:ext cx="46217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44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人行到底好不好？</a:t>
            </a:r>
            <a:endParaRPr lang="zh-CN" altLang="en-US" sz="44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sym typeface="+mn-ea"/>
            </a:endParaRPr>
          </a:p>
        </p:txBody>
      </p:sp>
      <p:pic>
        <p:nvPicPr>
          <p:cNvPr id="7" name="图片 6" descr="高顿教育 银行招聘（白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7060" y="96520"/>
            <a:ext cx="2066290" cy="3371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4" name="object 2"/>
          <p:cNvSpPr txBox="1"/>
          <p:nvPr/>
        </p:nvSpPr>
        <p:spPr>
          <a:xfrm>
            <a:off x="566420" y="186690"/>
            <a:ext cx="6480855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</a:rPr>
              <a:t>人行到底好不好？</a:t>
            </a:r>
            <a:endParaRPr lang="zh-CN" sz="2400" b="1" dirty="0">
              <a:solidFill>
                <a:srgbClr val="C00000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75" y="1275240"/>
            <a:ext cx="4342020" cy="29542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5" y="816555"/>
            <a:ext cx="4050450" cy="3896840"/>
          </a:xfrm>
          <a:prstGeom prst="rect">
            <a:avLst/>
          </a:prstGeom>
        </p:spPr>
      </p:pic>
      <p:sp>
        <p:nvSpPr>
          <p:cNvPr id="8" name="文本框 9"/>
          <p:cNvSpPr txBox="1"/>
          <p:nvPr/>
        </p:nvSpPr>
        <p:spPr>
          <a:xfrm>
            <a:off x="4628542" y="4416955"/>
            <a:ext cx="3778885" cy="358140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 defTabSz="685800"/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金融业</a:t>
            </a:r>
            <a:r>
              <a:rPr lang="en-US" altLang="zh-CN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公职人员</a:t>
            </a:r>
            <a:r>
              <a:rPr lang="en-US" altLang="zh-CN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中国人民银行</a:t>
            </a:r>
            <a:endParaRPr lang="zh-CN" altLang="en-US" sz="20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8" name="object 2"/>
          <p:cNvSpPr txBox="1"/>
          <p:nvPr/>
        </p:nvSpPr>
        <p:spPr>
          <a:xfrm>
            <a:off x="566420" y="186690"/>
            <a:ext cx="6480855" cy="37846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sym typeface="+mn-ea"/>
              </a:rPr>
              <a:t>上岸憧憬</a:t>
            </a:r>
            <a:r>
              <a:rPr lang="en-US" altLang="zh-CN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sym typeface="+mn-ea"/>
              </a:rPr>
              <a:t>1——</a:t>
            </a:r>
            <a:r>
              <a: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</a:rPr>
              <a:t>社会地位</a:t>
            </a:r>
            <a:endParaRPr lang="zh-CN" sz="2400" b="1" dirty="0">
              <a:solidFill>
                <a:srgbClr val="C00000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567" r="-567"/>
          <a:stretch>
            <a:fillRect/>
          </a:stretch>
        </p:blipFill>
        <p:spPr>
          <a:xfrm>
            <a:off x="2520000" y="1131570"/>
            <a:ext cx="6661785" cy="35598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" y="3472180"/>
            <a:ext cx="2094865" cy="9956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1630" y="1649095"/>
            <a:ext cx="21920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政府的银行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发行的银行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银行的银行</a:t>
            </a:r>
            <a:endParaRPr lang="zh-CN" altLang="en-US" b="1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566420" y="186690"/>
            <a:ext cx="6480855" cy="37846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sym typeface="+mn-ea"/>
              </a:rPr>
              <a:t>上岸憧憬</a:t>
            </a:r>
            <a:r>
              <a:rPr lang="en-US" altLang="zh-CN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sym typeface="+mn-ea"/>
              </a:rPr>
              <a:t>2——</a:t>
            </a:r>
            <a:r>
              <a: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</a:rPr>
              <a:t>员工编制</a:t>
            </a:r>
            <a:endParaRPr lang="zh-CN" sz="2400" b="1" dirty="0">
              <a:solidFill>
                <a:srgbClr val="C00000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5"/>
          <a:stretch>
            <a:fillRect/>
          </a:stretch>
        </p:blipFill>
        <p:spPr>
          <a:xfrm>
            <a:off x="2665567" y="2014379"/>
            <a:ext cx="6202124" cy="28228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773" y="1131590"/>
            <a:ext cx="2249170" cy="1107163"/>
          </a:xfrm>
          <a:prstGeom prst="rect">
            <a:avLst/>
          </a:prstGeom>
          <a:noFill/>
          <a:ln w="9525" cmpd="dbl">
            <a:solidFill>
              <a:srgbClr val="ECAD3D"/>
            </a:solidFill>
            <a:prstDash val="solid"/>
          </a:ln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000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总：公务员编制</a:t>
            </a:r>
            <a:endParaRPr lang="zh-CN" altLang="en-US" sz="2000" b="1" kern="100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>
              <a:lnSpc>
                <a:spcPct val="175000"/>
              </a:lnSpc>
            </a:pPr>
            <a:r>
              <a:rPr lang="zh-CN" altLang="en-US" sz="2000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分：行员编（事）</a:t>
            </a:r>
            <a:endParaRPr lang="zh-CN" altLang="en-US" sz="2000" b="1" kern="100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27345" y="951230"/>
            <a:ext cx="2722245" cy="829945"/>
          </a:xfrm>
          <a:prstGeom prst="rect">
            <a:avLst/>
          </a:prstGeom>
          <a:solidFill>
            <a:srgbClr val="C0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kern="100" cap="none" spc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国考报录比</a:t>
            </a:r>
            <a:r>
              <a:rPr lang="en-US" altLang="zh-CN" sz="2400" b="1" kern="100" cap="none" spc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2400" b="1" kern="100" cap="none" spc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  <a:r>
              <a:rPr lang="zh-CN" altLang="en-US" sz="2400" b="1" kern="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∶68</a:t>
            </a:r>
            <a:endParaRPr lang="zh-CN" altLang="en-US" sz="2400" b="1" kern="100" cap="none" spc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ctr"/>
            <a:r>
              <a:rPr lang="zh-CN" altLang="en-US" sz="2400" b="1" kern="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人行报录比</a:t>
            </a:r>
            <a:r>
              <a:rPr lang="en-US" altLang="zh-CN" sz="2400" b="1" kern="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 </a:t>
            </a:r>
            <a:r>
              <a:rPr lang="zh-CN" altLang="en-US" sz="2400" b="1" kern="100" cap="none" spc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1∶</a:t>
            </a:r>
            <a:r>
              <a:rPr lang="zh-CN" altLang="en-US" sz="2400" b="1" kern="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25</a:t>
            </a:r>
            <a:endParaRPr lang="zh-CN" altLang="en-US" sz="2400" b="1" kern="100" cap="none" spc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椭圆 117"/>
          <p:cNvSpPr/>
          <p:nvPr/>
        </p:nvSpPr>
        <p:spPr>
          <a:xfrm>
            <a:off x="2207392" y="1619214"/>
            <a:ext cx="1258341" cy="1258341"/>
          </a:xfrm>
          <a:prstGeom prst="ellipse">
            <a:avLst/>
          </a:prstGeom>
          <a:solidFill>
            <a:srgbClr val="C06170"/>
          </a:soli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2953618" y="2491180"/>
            <a:ext cx="1258342" cy="1258342"/>
          </a:xfrm>
          <a:prstGeom prst="ellipse">
            <a:avLst/>
          </a:prstGeom>
          <a:solidFill>
            <a:srgbClr val="AE4044"/>
          </a:solidFill>
          <a:ln w="158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8600000" scaled="0"/>
            </a:gradFill>
          </a:ln>
          <a:effectLst>
            <a:outerShdw blurRad="76200" dist="381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1454620" y="1879152"/>
            <a:ext cx="1735177" cy="1782672"/>
            <a:chOff x="3722704" y="2104126"/>
            <a:chExt cx="3023720" cy="3106484"/>
          </a:xfrm>
        </p:grpSpPr>
        <p:sp>
          <p:nvSpPr>
            <p:cNvPr id="128" name="椭圆 127"/>
            <p:cNvSpPr/>
            <p:nvPr/>
          </p:nvSpPr>
          <p:spPr>
            <a:xfrm>
              <a:off x="3722704" y="3017824"/>
              <a:ext cx="2192786" cy="2192786"/>
            </a:xfrm>
            <a:prstGeom prst="ellipse">
              <a:avLst/>
            </a:prstGeom>
            <a:solidFill>
              <a:srgbClr val="943D41"/>
            </a:soli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1" name="文本框 13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5503920" y="2104126"/>
              <a:ext cx="1242504" cy="128719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 defTabSz="514350">
                <a:defRPr/>
              </a:pPr>
              <a:r>
                <a:rPr lang="zh-CN" altLang="en-US" sz="2100" b="1" kern="0" spc="-4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基本</a:t>
              </a:r>
              <a:endParaRPr lang="en-US" altLang="zh-CN" sz="2100" b="1" kern="0" spc="-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 defTabSz="514350">
                <a:defRPr/>
              </a:pPr>
              <a:r>
                <a:rPr lang="zh-CN" altLang="en-US" sz="2100" b="1" kern="0" spc="-4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工资</a:t>
              </a:r>
              <a:endParaRPr lang="zh-CN" altLang="en-US" sz="2100" b="1" kern="0" spc="-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1507273" y="2650429"/>
            <a:ext cx="1756056" cy="1721521"/>
            <a:chOff x="4082443" y="3475452"/>
            <a:chExt cx="3060103" cy="2999921"/>
          </a:xfrm>
        </p:grpSpPr>
        <p:sp>
          <p:nvSpPr>
            <p:cNvPr id="133" name="椭圆 132"/>
            <p:cNvSpPr/>
            <p:nvPr/>
          </p:nvSpPr>
          <p:spPr>
            <a:xfrm>
              <a:off x="4949760" y="4282587"/>
              <a:ext cx="2192786" cy="2192786"/>
            </a:xfrm>
            <a:prstGeom prst="ellipse">
              <a:avLst/>
            </a:prstGeom>
            <a:solidFill>
              <a:srgbClr val="C06170"/>
            </a:soli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600000" scaled="0"/>
              </a:gradFill>
            </a:ln>
            <a:effectLst>
              <a:outerShdw blurRad="76200" dist="38100" dir="8100000" algn="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6" name="文本框 13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  <p:cNvSpPr txBox="1"/>
            <p:nvPr/>
          </p:nvSpPr>
          <p:spPr>
            <a:xfrm>
              <a:off x="4082443" y="3475452"/>
              <a:ext cx="1620384" cy="128719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514350">
                <a:defRPr/>
              </a:pPr>
              <a:r>
                <a:rPr lang="zh-CN" altLang="en-US" sz="2100" b="1" kern="0" spc="-4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绩效</a:t>
              </a:r>
              <a:endParaRPr lang="en-US" altLang="zh-CN" sz="2100" b="1" kern="0" spc="-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 defTabSz="514350">
                <a:defRPr/>
              </a:pPr>
              <a:r>
                <a:rPr lang="zh-CN" altLang="en-US" sz="2100" b="1" kern="0" spc="-4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奖金</a:t>
              </a:r>
              <a:endParaRPr lang="zh-CN" altLang="en-US" sz="2100" b="1" kern="0" spc="-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6118813" y="1682139"/>
            <a:ext cx="484748" cy="16813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685800"/>
            <a:r>
              <a:rPr lang="zh-CN" altLang="en-US" sz="1950" dirty="0">
                <a:solidFill>
                  <a:prstClr val="black">
                    <a:lumMod val="95000"/>
                    <a:lumOff val="5000"/>
                  </a:prstClr>
                </a:solidFill>
                <a:latin typeface="Futura Md BT" panose="020B0602020204020303" pitchFamily="34" charset="0"/>
                <a:ea typeface="微软雅黑" panose="020B0503020204020204" pitchFamily="34" charset="-122"/>
              </a:rPr>
              <a:t>（工资收入）</a:t>
            </a:r>
            <a:endParaRPr lang="zh-CN" altLang="en-US" sz="1950" dirty="0">
              <a:solidFill>
                <a:prstClr val="black">
                  <a:lumMod val="95000"/>
                  <a:lumOff val="5000"/>
                </a:prstClr>
              </a:solidFill>
              <a:latin typeface="Futura Md BT" panose="020B0602020204020303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左大括号 55"/>
          <p:cNvSpPr/>
          <p:nvPr/>
        </p:nvSpPr>
        <p:spPr>
          <a:xfrm flipH="1">
            <a:off x="5917023" y="1525434"/>
            <a:ext cx="187947" cy="1907458"/>
          </a:xfrm>
          <a:prstGeom prst="leftBrace">
            <a:avLst/>
          </a:prstGeom>
          <a:ln w="28575">
            <a:solidFill>
              <a:srgbClr val="C061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121" name="文本框 12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3227007" y="2926334"/>
            <a:ext cx="713017" cy="4154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514350">
              <a:defRPr/>
            </a:pPr>
            <a:r>
              <a:rPr lang="zh-CN" altLang="en-US" sz="2100" b="1" kern="0" spc="-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补助</a:t>
            </a:r>
            <a:endParaRPr lang="zh-CN" altLang="en-US" sz="2100" b="1" kern="0" spc="-4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6" name="文本框 12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2280227" y="3532010"/>
            <a:ext cx="713017" cy="4154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 defTabSz="514350">
              <a:defRPr/>
            </a:pPr>
            <a:r>
              <a:rPr lang="zh-CN" altLang="en-US" sz="2100" b="1" kern="0" spc="-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福利</a:t>
            </a:r>
            <a:endParaRPr lang="zh-CN" altLang="en-US" sz="2100" b="1" kern="0" spc="-4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" name="图片 19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039721" y="819777"/>
            <a:ext cx="2079092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一线城市年薪</a:t>
            </a: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：</a:t>
            </a: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indent="342900" algn="just">
              <a:lnSpc>
                <a:spcPct val="150000"/>
              </a:lnSpc>
            </a:pPr>
            <a:r>
              <a:rPr lang="zh-CN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平均</a:t>
            </a:r>
            <a:r>
              <a:rPr lang="en-US" altLang="zh-CN" b="1" kern="1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20w+</a:t>
            </a:r>
            <a:endParaRPr lang="zh-CN" altLang="zh-CN" b="1" kern="1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省会城市年薪</a:t>
            </a: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：</a:t>
            </a: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indent="342900" algn="just">
              <a:lnSpc>
                <a:spcPct val="150000"/>
              </a:lnSpc>
            </a:pPr>
            <a:r>
              <a:rPr lang="zh-CN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平均</a:t>
            </a:r>
            <a:r>
              <a:rPr lang="en-US" altLang="zh-CN" b="1" kern="1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12W+</a:t>
            </a:r>
            <a:endParaRPr lang="zh-CN" altLang="zh-CN" b="1" kern="1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一般地级市年薪</a:t>
            </a: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：</a:t>
            </a: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indent="342900" algn="just">
              <a:lnSpc>
                <a:spcPct val="150000"/>
              </a:lnSpc>
            </a:pPr>
            <a:r>
              <a:rPr lang="zh-CN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平均</a:t>
            </a:r>
            <a:r>
              <a:rPr lang="en-US" altLang="zh-CN" b="1" kern="1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8-12W</a:t>
            </a:r>
            <a:endParaRPr lang="zh-CN" altLang="zh-CN" b="1" kern="1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一般县域年薪</a:t>
            </a: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：</a:t>
            </a: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indent="342900" algn="just">
              <a:lnSpc>
                <a:spcPct val="150000"/>
              </a:lnSpc>
            </a:pPr>
            <a:r>
              <a:rPr lang="zh-CN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平均</a:t>
            </a:r>
            <a:r>
              <a:rPr lang="en-US" altLang="zh-CN" b="1" kern="1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5W-8W</a:t>
            </a:r>
            <a:endParaRPr lang="zh-CN" altLang="zh-CN" b="1" kern="1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87234" y="795731"/>
            <a:ext cx="2290395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kern="1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其他福利</a:t>
            </a: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：</a:t>
            </a: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五险</a:t>
            </a:r>
            <a:r>
              <a:rPr lang="zh-CN" altLang="en-US" b="1" kern="1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二金</a:t>
            </a:r>
            <a:r>
              <a:rPr lang="en-US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+</a:t>
            </a: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年终奖</a:t>
            </a: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高温补贴</a:t>
            </a:r>
            <a:r>
              <a:rPr lang="en-US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+</a:t>
            </a: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取暖补贴</a:t>
            </a: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出勤补贴</a:t>
            </a:r>
            <a:r>
              <a:rPr lang="en-US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+</a:t>
            </a: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交通补贴</a:t>
            </a: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出差补贴</a:t>
            </a:r>
            <a:r>
              <a:rPr lang="en-US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+</a:t>
            </a: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绩效奖金</a:t>
            </a: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员工食堂</a:t>
            </a:r>
            <a:r>
              <a:rPr lang="en-US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+</a:t>
            </a:r>
            <a:r>
              <a:rPr lang="zh-CN" altLang="en-US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员工宿舍</a:t>
            </a: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kern="1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准时上下班</a:t>
            </a:r>
            <a:endParaRPr lang="en-US" altLang="zh-CN" b="1" kern="1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kern="1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周末不加班</a:t>
            </a:r>
            <a:endParaRPr lang="en-US" altLang="zh-CN" b="1" kern="1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 L" panose="00020600040101010101" pitchFamily="18" charset="-122"/>
              </a:rPr>
              <a:t>……</a:t>
            </a: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  <a:p>
            <a:pPr algn="just">
              <a:lnSpc>
                <a:spcPct val="150000"/>
              </a:lnSpc>
            </a:pPr>
            <a:endParaRPr lang="en-US" altLang="zh-CN" b="1" kern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6617405" y="3363494"/>
            <a:ext cx="1464986" cy="828360"/>
          </a:xfrm>
          <a:prstGeom prst="roundRect">
            <a:avLst/>
          </a:prstGeom>
          <a:noFill/>
          <a:ln w="38100">
            <a:solidFill>
              <a:srgbClr val="BF342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9120" y="168910"/>
            <a:ext cx="34042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sym typeface="+mn-ea"/>
              </a:rPr>
              <a:t>上岸憧憬</a:t>
            </a:r>
            <a:r>
              <a:rPr lang="en-US" altLang="zh-CN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sym typeface="+mn-ea"/>
              </a:rPr>
              <a:t>3——</a:t>
            </a:r>
            <a:r>
              <a:rPr lang="zh-CN" altLang="en-US" sz="2400" b="1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cs typeface="+mj-cs"/>
                <a:sym typeface="+mn-ea"/>
              </a:rPr>
              <a:t>薪资待遇</a:t>
            </a:r>
            <a:endParaRPr lang="zh-CN" altLang="en-US" sz="2400" b="1">
              <a:solidFill>
                <a:srgbClr val="C00000"/>
              </a:solidFill>
              <a:latin typeface="Impact" panose="020B080603090205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1355" y="1128557"/>
            <a:ext cx="1848485" cy="1107163"/>
          </a:xfrm>
          <a:prstGeom prst="rect">
            <a:avLst/>
          </a:prstGeom>
          <a:noFill/>
          <a:ln w="9525" cmpd="dbl">
            <a:solidFill>
              <a:srgbClr val="ECAD3D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75000"/>
              </a:lnSpc>
            </a:pPr>
            <a:r>
              <a:rPr lang="zh-CN" altLang="en-US" sz="2000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生活：稳定</a:t>
            </a:r>
            <a:endParaRPr lang="zh-CN" altLang="en-US" sz="2000" b="1" kern="100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pPr algn="just">
              <a:lnSpc>
                <a:spcPct val="175000"/>
              </a:lnSpc>
            </a:pPr>
            <a:r>
              <a:rPr lang="zh-CN" altLang="en-US" sz="2000" b="1" kern="100" dirty="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身份：体面</a:t>
            </a:r>
            <a:endParaRPr lang="zh-CN" altLang="en-US" sz="2000" b="1" kern="100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1" y="679526"/>
            <a:ext cx="3807133" cy="2213013"/>
          </a:xfrm>
          <a:prstGeom prst="rect">
            <a:avLst/>
          </a:prstGeom>
        </p:spPr>
      </p:pic>
      <p:sp>
        <p:nvSpPr>
          <p:cNvPr id="38" name="文本框 9"/>
          <p:cNvSpPr txBox="1"/>
          <p:nvPr/>
        </p:nvSpPr>
        <p:spPr>
          <a:xfrm>
            <a:off x="656590" y="186690"/>
            <a:ext cx="5662930" cy="419735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defTabSz="685800"/>
            <a:r>
              <a: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cs typeface="+mj-cs"/>
                <a:sym typeface="+mn-ea"/>
              </a:rPr>
              <a:t>薪资待遇（收入实例）</a:t>
            </a:r>
            <a:endParaRPr lang="zh-CN" altLang="en-US" sz="2400" b="1" dirty="0">
              <a:solidFill>
                <a:srgbClr val="E46C0A"/>
              </a:solidFill>
              <a:latin typeface="Impact" panose="020B0806030902050204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0" name="图片 19" descr="高顿教育 银行招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1403" y="2870982"/>
            <a:ext cx="300602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四川省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成都市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年城镇居民人均可支配收入为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48593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元，即月均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4049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80159" y="873869"/>
            <a:ext cx="300602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辽宁省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沈阳市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年城镇居民人均可支配收入为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47413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元，即月均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3951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2321750" y="1581640"/>
            <a:ext cx="2115235" cy="408786"/>
          </a:xfrm>
          <a:prstGeom prst="roundRect">
            <a:avLst/>
          </a:prstGeom>
          <a:noFill/>
          <a:ln w="38100">
            <a:solidFill>
              <a:srgbClr val="BF342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47"/>
          <a:stretch>
            <a:fillRect/>
          </a:stretch>
        </p:blipFill>
        <p:spPr bwMode="auto">
          <a:xfrm>
            <a:off x="899882" y="2777855"/>
            <a:ext cx="380713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: 圆角 12"/>
          <p:cNvSpPr/>
          <p:nvPr/>
        </p:nvSpPr>
        <p:spPr>
          <a:xfrm>
            <a:off x="2366756" y="3625147"/>
            <a:ext cx="1170130" cy="408786"/>
          </a:xfrm>
          <a:prstGeom prst="roundRect">
            <a:avLst/>
          </a:prstGeom>
          <a:noFill/>
          <a:ln w="38100">
            <a:solidFill>
              <a:srgbClr val="BF342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1403" y="2870982"/>
            <a:ext cx="300602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陕西省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商洛市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年城镇居民人均可支配收入为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25503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元，即月均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2125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80159" y="873869"/>
            <a:ext cx="300602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贵州省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安顺市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年城镇居民人均可支配收入为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32345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元，即月均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2695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元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06" y="873869"/>
            <a:ext cx="3703294" cy="2013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06" y="2887774"/>
            <a:ext cx="4050450" cy="2125586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231740" y="1622904"/>
            <a:ext cx="2115235" cy="408786"/>
          </a:xfrm>
          <a:prstGeom prst="roundRect">
            <a:avLst/>
          </a:prstGeom>
          <a:noFill/>
          <a:ln w="38100">
            <a:solidFill>
              <a:srgbClr val="BF342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2456765" y="3735262"/>
            <a:ext cx="2115235" cy="408786"/>
          </a:xfrm>
          <a:prstGeom prst="roundRect">
            <a:avLst/>
          </a:prstGeom>
          <a:noFill/>
          <a:ln w="38100">
            <a:solidFill>
              <a:srgbClr val="BF342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9"/>
          <p:cNvSpPr txBox="1"/>
          <p:nvPr/>
        </p:nvSpPr>
        <p:spPr>
          <a:xfrm>
            <a:off x="656590" y="186690"/>
            <a:ext cx="5836920" cy="419735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defTabSz="685800"/>
            <a:r>
              <a: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cs typeface="+mj-cs"/>
                <a:sym typeface="+mn-ea"/>
              </a:rPr>
              <a:t>薪资待遇（收入实例）</a:t>
            </a:r>
            <a:endParaRPr lang="zh-CN" altLang="en-US" sz="2400" b="1" dirty="0">
              <a:solidFill>
                <a:srgbClr val="E46C0A"/>
              </a:solidFill>
              <a:latin typeface="Impact" panose="020B08060309020502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4" name="object 2"/>
          <p:cNvSpPr txBox="1"/>
          <p:nvPr/>
        </p:nvSpPr>
        <p:spPr>
          <a:xfrm>
            <a:off x="566420" y="186690"/>
            <a:ext cx="6480855" cy="37846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sym typeface="+mn-ea"/>
              </a:rPr>
              <a:t>上岸憧憬</a:t>
            </a:r>
            <a:r>
              <a:rPr lang="en-US" altLang="zh-CN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sym typeface="+mn-ea"/>
              </a:rPr>
              <a:t>4——</a:t>
            </a:r>
            <a:r>
              <a: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</a:rPr>
              <a:t>晋升机制</a:t>
            </a:r>
            <a:endParaRPr lang="zh-CN" sz="2400" b="1" dirty="0">
              <a:solidFill>
                <a:srgbClr val="C00000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1630" y="951230"/>
            <a:ext cx="4001135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1242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zh-CN" kern="1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有较为明确的晋升渠道，提供</a:t>
            </a:r>
            <a:r>
              <a:rPr lang="zh-CN" altLang="zh-CN" b="1" kern="100" dirty="0"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专业技能、管理</a:t>
            </a:r>
            <a:r>
              <a:rPr lang="zh-CN" altLang="zh-CN" kern="1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等双晋升的通道。</a:t>
            </a:r>
            <a:endParaRPr lang="en-US" altLang="zh-CN" kern="100" dirty="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312420" algn="just">
              <a:lnSpc>
                <a:spcPct val="150000"/>
              </a:lnSpc>
            </a:pPr>
            <a:endParaRPr lang="zh-CN" altLang="zh-CN" kern="100" dirty="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31242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zh-CN" kern="1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有较为系统的培训体系，如岗前培训、业务培训，提升综合能力。</a:t>
            </a:r>
            <a:endParaRPr lang="en-US" altLang="zh-CN" kern="100" dirty="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312420" algn="just">
              <a:lnSpc>
                <a:spcPct val="150000"/>
              </a:lnSpc>
            </a:pPr>
            <a:endParaRPr lang="zh-CN" altLang="zh-CN" kern="100" dirty="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312420" algn="just">
              <a:lnSpc>
                <a:spcPct val="150000"/>
              </a:lnSpc>
            </a:pPr>
            <a:r>
              <a:rPr lang="en-US" altLang="zh-CN" kern="1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</a:t>
            </a:r>
            <a:r>
              <a:rPr lang="zh-CN" altLang="zh-CN" kern="1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接手的是国家级、国际级大项目、国家重点扶持项目，长见识增才干</a:t>
            </a:r>
            <a:r>
              <a:rPr lang="zh-CN" altLang="zh-CN" sz="1400" kern="1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zh-CN" sz="1400" kern="100" dirty="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879" y="1156731"/>
            <a:ext cx="4931173" cy="28300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43610" y="1221105"/>
            <a:ext cx="4434840" cy="461645"/>
            <a:chOff x="1464" y="3039"/>
            <a:chExt cx="6984" cy="727"/>
          </a:xfrm>
        </p:grpSpPr>
        <p:sp>
          <p:nvSpPr>
            <p:cNvPr id="23" name="TextBox 22"/>
            <p:cNvSpPr txBox="1"/>
            <p:nvPr/>
          </p:nvSpPr>
          <p:spPr>
            <a:xfrm>
              <a:off x="2436" y="3039"/>
              <a:ext cx="6012" cy="72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DA907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人行到底怎么招？</a:t>
              </a:r>
              <a:endParaRPr lang="zh-CN" altLang="en-US" sz="2400" b="1" dirty="0">
                <a:solidFill>
                  <a:srgbClr val="FDA907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24" name="矩形 8"/>
            <p:cNvSpPr/>
            <p:nvPr/>
          </p:nvSpPr>
          <p:spPr>
            <a:xfrm>
              <a:off x="1464" y="3056"/>
              <a:ext cx="945" cy="612"/>
            </a:xfrm>
            <a:custGeom>
              <a:avLst/>
              <a:gdLst/>
              <a:ahLst/>
              <a:cxnLst/>
              <a:rect l="l" t="t" r="r" b="b"/>
              <a:pathLst>
                <a:path w="855095" h="855095">
                  <a:moveTo>
                    <a:pt x="805897" y="427546"/>
                  </a:moveTo>
                  <a:lnTo>
                    <a:pt x="855095" y="427546"/>
                  </a:lnTo>
                  <a:lnTo>
                    <a:pt x="855095" y="855095"/>
                  </a:lnTo>
                  <a:lnTo>
                    <a:pt x="427546" y="855095"/>
                  </a:lnTo>
                  <a:lnTo>
                    <a:pt x="427546" y="805897"/>
                  </a:lnTo>
                  <a:lnTo>
                    <a:pt x="805897" y="805897"/>
                  </a:lnTo>
                  <a:close/>
                  <a:moveTo>
                    <a:pt x="0" y="0"/>
                  </a:moveTo>
                  <a:lnTo>
                    <a:pt x="427546" y="0"/>
                  </a:lnTo>
                  <a:lnTo>
                    <a:pt x="427546" y="49196"/>
                  </a:lnTo>
                  <a:lnTo>
                    <a:pt x="49196" y="49196"/>
                  </a:lnTo>
                  <a:lnTo>
                    <a:pt x="49196" y="427546"/>
                  </a:lnTo>
                  <a:lnTo>
                    <a:pt x="0" y="427546"/>
                  </a:lnTo>
                  <a:close/>
                </a:path>
              </a:pathLst>
            </a:cu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DA907"/>
                  </a:solidFill>
                  <a:latin typeface="Times New Roman" panose="02020603050405020304" pitchFamily="18" charset="0"/>
                  <a:ea typeface="阿里巴巴普惠体" panose="00020600040101010101" pitchFamily="18" charset="-122"/>
                  <a:cs typeface="Times New Roman" panose="02020603050405020304" pitchFamily="18" charset="0"/>
                </a:rPr>
                <a:t>01</a:t>
              </a:r>
              <a:endParaRPr lang="en-US" altLang="zh-CN" sz="2000" dirty="0">
                <a:solidFill>
                  <a:srgbClr val="FDA907"/>
                </a:solidFill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10800000">
            <a:off x="4887036" y="0"/>
            <a:ext cx="4256964" cy="5143500"/>
            <a:chOff x="566555" y="877035"/>
            <a:chExt cx="2340260" cy="164545"/>
          </a:xfrm>
        </p:grpSpPr>
        <p:sp>
          <p:nvSpPr>
            <p:cNvPr id="12" name="矩形 11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887036" y="1997305"/>
            <a:ext cx="4256964" cy="926956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正 式 篇</a:t>
            </a:r>
            <a:endParaRPr lang="zh-CN" altLang="en-US" sz="36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956945" y="1941195"/>
            <a:ext cx="4237355" cy="461645"/>
            <a:chOff x="1513" y="1929"/>
            <a:chExt cx="6673" cy="727"/>
          </a:xfrm>
        </p:grpSpPr>
        <p:sp>
          <p:nvSpPr>
            <p:cNvPr id="30" name="TextBox 25"/>
            <p:cNvSpPr txBox="1"/>
            <p:nvPr/>
          </p:nvSpPr>
          <p:spPr>
            <a:xfrm>
              <a:off x="2456" y="1929"/>
              <a:ext cx="5730" cy="72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BF342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人行到底好不好？</a:t>
              </a:r>
              <a:endParaRPr lang="zh-CN" altLang="en-US" sz="2400" b="1" dirty="0">
                <a:solidFill>
                  <a:srgbClr val="BF342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31" name="矩形 8"/>
            <p:cNvSpPr/>
            <p:nvPr/>
          </p:nvSpPr>
          <p:spPr>
            <a:xfrm>
              <a:off x="1513" y="1929"/>
              <a:ext cx="918" cy="612"/>
            </a:xfrm>
            <a:custGeom>
              <a:avLst/>
              <a:gdLst/>
              <a:ahLst/>
              <a:cxnLst/>
              <a:rect l="l" t="t" r="r" b="b"/>
              <a:pathLst>
                <a:path w="855095" h="855095">
                  <a:moveTo>
                    <a:pt x="805897" y="427546"/>
                  </a:moveTo>
                  <a:lnTo>
                    <a:pt x="855095" y="427546"/>
                  </a:lnTo>
                  <a:lnTo>
                    <a:pt x="855095" y="855095"/>
                  </a:lnTo>
                  <a:lnTo>
                    <a:pt x="427546" y="855095"/>
                  </a:lnTo>
                  <a:lnTo>
                    <a:pt x="427546" y="805897"/>
                  </a:lnTo>
                  <a:lnTo>
                    <a:pt x="805897" y="805897"/>
                  </a:lnTo>
                  <a:close/>
                  <a:moveTo>
                    <a:pt x="0" y="0"/>
                  </a:moveTo>
                  <a:lnTo>
                    <a:pt x="427546" y="0"/>
                  </a:lnTo>
                  <a:lnTo>
                    <a:pt x="427546" y="49196"/>
                  </a:lnTo>
                  <a:lnTo>
                    <a:pt x="49196" y="49196"/>
                  </a:lnTo>
                  <a:lnTo>
                    <a:pt x="49196" y="427546"/>
                  </a:lnTo>
                  <a:lnTo>
                    <a:pt x="0" y="427546"/>
                  </a:lnTo>
                  <a:close/>
                </a:path>
              </a:pathLst>
            </a:cu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BF3420"/>
                  </a:solidFill>
                  <a:latin typeface="Times New Roman" panose="02020603050405020304" pitchFamily="18" charset="0"/>
                  <a:ea typeface="阿里巴巴普惠体" panose="00020600040101010101" pitchFamily="18" charset="-122"/>
                  <a:cs typeface="Times New Roman" panose="02020603050405020304" pitchFamily="18" charset="0"/>
                </a:rPr>
                <a:t>02</a:t>
              </a:r>
              <a:endParaRPr lang="zh-CN" altLang="en-US" sz="2000" dirty="0">
                <a:solidFill>
                  <a:srgbClr val="BF3420"/>
                </a:solidFill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56310" y="2661285"/>
            <a:ext cx="4239895" cy="460375"/>
            <a:chOff x="1512" y="4183"/>
            <a:chExt cx="6677" cy="725"/>
          </a:xfrm>
        </p:grpSpPr>
        <p:sp>
          <p:nvSpPr>
            <p:cNvPr id="33" name="TextBox 19"/>
            <p:cNvSpPr txBox="1"/>
            <p:nvPr/>
          </p:nvSpPr>
          <p:spPr>
            <a:xfrm>
              <a:off x="2459" y="4183"/>
              <a:ext cx="5730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5BC49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</a:rPr>
                <a:t>人行备考我行吗？</a:t>
              </a:r>
              <a:endParaRPr lang="zh-CN" altLang="en-US" sz="2400" b="1" dirty="0">
                <a:solidFill>
                  <a:srgbClr val="95BC4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sp>
          <p:nvSpPr>
            <p:cNvPr id="34" name="矩形 8"/>
            <p:cNvSpPr/>
            <p:nvPr/>
          </p:nvSpPr>
          <p:spPr>
            <a:xfrm>
              <a:off x="1512" y="4183"/>
              <a:ext cx="919" cy="612"/>
            </a:xfrm>
            <a:custGeom>
              <a:avLst/>
              <a:gdLst/>
              <a:ahLst/>
              <a:cxnLst/>
              <a:rect l="l" t="t" r="r" b="b"/>
              <a:pathLst>
                <a:path w="855095" h="855095">
                  <a:moveTo>
                    <a:pt x="805897" y="427546"/>
                  </a:moveTo>
                  <a:lnTo>
                    <a:pt x="855095" y="427546"/>
                  </a:lnTo>
                  <a:lnTo>
                    <a:pt x="855095" y="855095"/>
                  </a:lnTo>
                  <a:lnTo>
                    <a:pt x="427546" y="855095"/>
                  </a:lnTo>
                  <a:lnTo>
                    <a:pt x="427546" y="805897"/>
                  </a:lnTo>
                  <a:lnTo>
                    <a:pt x="805897" y="805897"/>
                  </a:lnTo>
                  <a:close/>
                  <a:moveTo>
                    <a:pt x="0" y="0"/>
                  </a:moveTo>
                  <a:lnTo>
                    <a:pt x="427546" y="0"/>
                  </a:lnTo>
                  <a:lnTo>
                    <a:pt x="427546" y="49196"/>
                  </a:lnTo>
                  <a:lnTo>
                    <a:pt x="49196" y="49196"/>
                  </a:lnTo>
                  <a:lnTo>
                    <a:pt x="49196" y="427546"/>
                  </a:lnTo>
                  <a:lnTo>
                    <a:pt x="0" y="427546"/>
                  </a:lnTo>
                  <a:close/>
                </a:path>
              </a:pathLst>
            </a:cu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95BC49"/>
                  </a:solidFill>
                  <a:latin typeface="Times New Roman" panose="02020603050405020304" pitchFamily="18" charset="0"/>
                  <a:ea typeface="阿里巴巴普惠体" panose="00020600040101010101" pitchFamily="18" charset="-122"/>
                  <a:cs typeface="Times New Roman" panose="02020603050405020304" pitchFamily="18" charset="0"/>
                </a:rPr>
                <a:t>03</a:t>
              </a:r>
              <a:endParaRPr lang="zh-CN" altLang="en-US" sz="2000" dirty="0">
                <a:solidFill>
                  <a:srgbClr val="95BC49"/>
                </a:solidFill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4" name="object 2"/>
          <p:cNvSpPr txBox="1"/>
          <p:nvPr/>
        </p:nvSpPr>
        <p:spPr>
          <a:xfrm>
            <a:off x="566420" y="186690"/>
            <a:ext cx="6480855" cy="379431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</a:rPr>
              <a:t>关于人行好不好：小结</a:t>
            </a:r>
            <a:endParaRPr lang="zh-CN" sz="2400" b="1" dirty="0">
              <a:solidFill>
                <a:srgbClr val="C00000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06515" y="1450664"/>
            <a:ext cx="2919932" cy="2876281"/>
            <a:chOff x="499110" y="1429207"/>
            <a:chExt cx="2919932" cy="2876281"/>
          </a:xfrm>
        </p:grpSpPr>
        <p:sp>
          <p:nvSpPr>
            <p:cNvPr id="19" name="文本框 2"/>
            <p:cNvSpPr txBox="1"/>
            <p:nvPr/>
          </p:nvSpPr>
          <p:spPr>
            <a:xfrm>
              <a:off x="1475397" y="2461360"/>
              <a:ext cx="953689" cy="8299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  <a:latin typeface="Impact" panose="020B0806030902050204"/>
                  <a:ea typeface="微软雅黑" panose="020B0503020204020204" pitchFamily="34" charset="-122"/>
                  <a:cs typeface="+mj-cs"/>
                  <a:sym typeface="微软雅黑" panose="020B0503020204020204" pitchFamily="34" charset="-122"/>
                </a:rPr>
                <a:t>重要结论</a:t>
              </a:r>
              <a:endParaRPr lang="zh-CN" altLang="en-US" sz="2400" b="1" dirty="0">
                <a:solidFill>
                  <a:srgbClr val="C00000"/>
                </a:solidFill>
                <a:latin typeface="Impact" panose="020B0806030902050204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511660" y="1480101"/>
              <a:ext cx="1907382" cy="943086"/>
              <a:chOff x="1930125" y="2157408"/>
              <a:chExt cx="2641874" cy="1320937"/>
            </a:xfrm>
            <a:solidFill>
              <a:schemeClr val="accent1"/>
            </a:solidFill>
          </p:grpSpPr>
          <p:sp>
            <p:nvSpPr>
              <p:cNvPr id="30" name="直角三角形 29"/>
              <p:cNvSpPr/>
              <p:nvPr/>
            </p:nvSpPr>
            <p:spPr>
              <a:xfrm>
                <a:off x="1930125" y="2157408"/>
                <a:ext cx="2641874" cy="1320937"/>
              </a:xfrm>
              <a:prstGeom prst="rtTriangle">
                <a:avLst/>
              </a:prstGeom>
              <a:solidFill>
                <a:srgbClr val="FDA90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1" name="文本框 16"/>
              <p:cNvSpPr txBox="1"/>
              <p:nvPr/>
            </p:nvSpPr>
            <p:spPr>
              <a:xfrm>
                <a:off x="2199308" y="2915537"/>
                <a:ext cx="772909" cy="517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altLang="zh-CN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02</a:t>
                </a:r>
                <a:endParaRPr lang="zh-CN" altLang="en-US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411760" y="2419317"/>
              <a:ext cx="953691" cy="1886171"/>
              <a:chOff x="3251063" y="3478350"/>
              <a:chExt cx="1320938" cy="2641875"/>
            </a:xfrm>
            <a:solidFill>
              <a:schemeClr val="accent2"/>
            </a:solidFill>
          </p:grpSpPr>
          <p:sp>
            <p:nvSpPr>
              <p:cNvPr id="28" name="直角三角形 27"/>
              <p:cNvSpPr/>
              <p:nvPr/>
            </p:nvSpPr>
            <p:spPr>
              <a:xfrm rot="5400000">
                <a:off x="2590594" y="4138819"/>
                <a:ext cx="2641875" cy="1320938"/>
              </a:xfrm>
              <a:prstGeom prst="rtTriangle">
                <a:avLst/>
              </a:prstGeom>
              <a:solidFill>
                <a:srgbClr val="95BC4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9" name="文本框 19"/>
              <p:cNvSpPr txBox="1"/>
              <p:nvPr/>
            </p:nvSpPr>
            <p:spPr>
              <a:xfrm>
                <a:off x="3289694" y="3788524"/>
                <a:ext cx="728858" cy="51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altLang="zh-CN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03</a:t>
                </a:r>
                <a:endParaRPr lang="zh-CN" altLang="en-US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499110" y="3309750"/>
              <a:ext cx="1907382" cy="943086"/>
              <a:chOff x="609187" y="4799287"/>
              <a:chExt cx="2641875" cy="1320938"/>
            </a:xfrm>
            <a:solidFill>
              <a:schemeClr val="accent1"/>
            </a:solidFill>
          </p:grpSpPr>
          <p:sp>
            <p:nvSpPr>
              <p:cNvPr id="27" name="文本框 22"/>
              <p:cNvSpPr txBox="1"/>
              <p:nvPr/>
            </p:nvSpPr>
            <p:spPr>
              <a:xfrm>
                <a:off x="2280832" y="4972549"/>
                <a:ext cx="677679" cy="51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altLang="zh-CN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04</a:t>
                </a:r>
                <a:endParaRPr lang="zh-CN" altLang="en-US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直角三角形 25"/>
              <p:cNvSpPr/>
              <p:nvPr/>
            </p:nvSpPr>
            <p:spPr>
              <a:xfrm rot="10800000">
                <a:off x="609187" y="4799287"/>
                <a:ext cx="2641875" cy="1320938"/>
              </a:xfrm>
              <a:prstGeom prst="rtTriangle">
                <a:avLst/>
              </a:prstGeom>
              <a:solidFill>
                <a:srgbClr val="1A7BAE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43629" y="1429207"/>
              <a:ext cx="953691" cy="1886171"/>
              <a:chOff x="609187" y="2160054"/>
              <a:chExt cx="1320938" cy="2641875"/>
            </a:xfrm>
            <a:solidFill>
              <a:schemeClr val="accent2"/>
            </a:solidFill>
          </p:grpSpPr>
          <p:sp>
            <p:nvSpPr>
              <p:cNvPr id="24" name="直角三角形 23"/>
              <p:cNvSpPr/>
              <p:nvPr/>
            </p:nvSpPr>
            <p:spPr>
              <a:xfrm rot="16200000">
                <a:off x="-51282" y="2820523"/>
                <a:ext cx="2641875" cy="1320938"/>
              </a:xfrm>
              <a:prstGeom prst="rtTriangle">
                <a:avLst/>
              </a:prstGeom>
              <a:solidFill>
                <a:srgbClr val="BF342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/>
                <a:endParaRPr lang="zh-CN" altLang="en-US" strike="noStrike" noProof="1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" name="文本框 25"/>
              <p:cNvSpPr txBox="1"/>
              <p:nvPr/>
            </p:nvSpPr>
            <p:spPr>
              <a:xfrm>
                <a:off x="1162634" y="4115631"/>
                <a:ext cx="715275" cy="517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altLang="zh-CN" strike="noStrike" noProof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01</a:t>
                </a:r>
                <a:endParaRPr lang="zh-CN" altLang="en-US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pic>
        <p:nvPicPr>
          <p:cNvPr id="3" name="图片 2" descr="图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66" y="893387"/>
            <a:ext cx="4245924" cy="3906927"/>
          </a:xfrm>
          <a:prstGeom prst="rect">
            <a:avLst/>
          </a:prstGeom>
        </p:spPr>
      </p:pic>
      <p:sp>
        <p:nvSpPr>
          <p:cNvPr id="32" name="文本框 25"/>
          <p:cNvSpPr txBox="1"/>
          <p:nvPr/>
        </p:nvSpPr>
        <p:spPr>
          <a:xfrm>
            <a:off x="1523843" y="3515218"/>
            <a:ext cx="51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altLang="zh-CN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04</a:t>
            </a:r>
            <a:endParaRPr lang="zh-CN" altLang="en-US" strike="noStrike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3066805"/>
            <a:ext cx="9144000" cy="5731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83" y="-1343685"/>
            <a:ext cx="3980180" cy="8093710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3</a:t>
            </a:r>
            <a:endParaRPr lang="zh-CN" altLang="en-US" sz="52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03805" y="2436735"/>
            <a:ext cx="423862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4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人行备考我行吗？</a:t>
            </a:r>
            <a:endParaRPr lang="zh-CN" altLang="en-US" sz="4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sym typeface="+mn-ea"/>
            </a:endParaRPr>
          </a:p>
        </p:txBody>
      </p:sp>
      <p:pic>
        <p:nvPicPr>
          <p:cNvPr id="3" name="图片 2" descr="高顿教育 银行招聘（白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7060" y="96520"/>
            <a:ext cx="2066290" cy="33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1540" y="141480"/>
            <a:ext cx="477053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  <a:sym typeface="+mn-ea"/>
              </a:rPr>
              <a:t>人行工作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  <a:sym typeface="+mn-ea"/>
              </a:rPr>
              <a:t>-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  <a:sym typeface="+mn-ea"/>
              </a:rPr>
              <a:t>过关斩将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42" y="1381181"/>
            <a:ext cx="4342020" cy="29542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5" y="814122"/>
            <a:ext cx="3690410" cy="41356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6635" y="1401620"/>
            <a:ext cx="7110790" cy="70675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sz="2400" b="1" dirty="0">
                <a:solidFill>
                  <a:srgbClr val="0A0A0A"/>
                </a:solidFill>
              </a:rPr>
              <a:t>第</a:t>
            </a:r>
            <a:r>
              <a:rPr lang="en-US" altLang="zh-CN" sz="2400" b="1" dirty="0">
                <a:solidFill>
                  <a:srgbClr val="0A0A0A"/>
                </a:solidFill>
              </a:rPr>
              <a:t> </a:t>
            </a:r>
            <a:r>
              <a:rPr lang="en-US" altLang="zh-CN" sz="4000" b="1" dirty="0">
                <a:solidFill>
                  <a:srgbClr val="00B050"/>
                </a:solidFill>
                <a:latin typeface="Impact" panose="020B0806030902050204" pitchFamily="34" charset="0"/>
              </a:rPr>
              <a:t>1 </a:t>
            </a:r>
            <a:r>
              <a:rPr lang="zh-CN" sz="2400" b="1" dirty="0">
                <a:solidFill>
                  <a:srgbClr val="0A0A0A"/>
                </a:solidFill>
              </a:rPr>
              <a:t>步</a:t>
            </a:r>
            <a:r>
              <a:rPr lang="en-US" altLang="zh-CN" sz="2400" b="1" dirty="0">
                <a:solidFill>
                  <a:srgbClr val="0A0A0A"/>
                </a:solidFill>
              </a:rPr>
              <a:t>——</a:t>
            </a:r>
            <a:r>
              <a:rPr lang="zh-CN" altLang="en-US" sz="2400" b="1" dirty="0">
                <a:solidFill>
                  <a:srgbClr val="0A0A0A"/>
                </a:solidFill>
              </a:rPr>
              <a:t>你需要</a:t>
            </a:r>
            <a:r>
              <a:rPr lang="zh-CN" altLang="en-US" sz="3200" b="1" dirty="0">
                <a:solidFill>
                  <a:srgbClr val="00B050"/>
                </a:solidFill>
              </a:rPr>
              <a:t>非常准确的简历指导</a:t>
            </a:r>
            <a:r>
              <a:rPr lang="zh-CN" altLang="en-US" sz="3200" b="1" dirty="0">
                <a:solidFill>
                  <a:srgbClr val="0A0A0A"/>
                </a:solidFill>
              </a:rPr>
              <a:t>！</a:t>
            </a:r>
            <a:endParaRPr lang="zh-CN" altLang="en-US" sz="3200" b="1" dirty="0">
              <a:solidFill>
                <a:srgbClr val="0A0A0A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2391730"/>
            <a:ext cx="1390297" cy="173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320" y="1065720"/>
            <a:ext cx="3876675" cy="28397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5" y="1057465"/>
            <a:ext cx="3991610" cy="285623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521550" y="6858"/>
            <a:ext cx="6030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1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你需要非常准确的简历指导！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/>
          <p:nvPr/>
        </p:nvSpPr>
        <p:spPr>
          <a:xfrm>
            <a:off x="521550" y="6858"/>
            <a:ext cx="6030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1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你需要非常准确的简历指导！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041400"/>
            <a:ext cx="8105775" cy="3429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/>
          <p:nvPr/>
        </p:nvSpPr>
        <p:spPr>
          <a:xfrm>
            <a:off x="521550" y="6858"/>
            <a:ext cx="6030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1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你需要非常准确的简历指导！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8795" y="1176655"/>
            <a:ext cx="8105775" cy="3429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8415" y="2693670"/>
            <a:ext cx="2880360" cy="14890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专属学管</a:t>
            </a:r>
            <a:r>
              <a:rPr lang="en-US" altLang="zh-CN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专属档案</a:t>
            </a:r>
            <a:endParaRPr lang="en-US" altLang="zh-CN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模板提供</a:t>
            </a:r>
            <a:endParaRPr lang="zh-CN" altLang="en-US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人行行情岗位介绍</a:t>
            </a:r>
            <a:endParaRPr lang="zh-CN" altLang="en-US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网申填写指导视频</a:t>
            </a:r>
            <a:endParaRPr lang="zh-CN" altLang="en-US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网申</a:t>
            </a:r>
            <a:r>
              <a:rPr lang="en-US" altLang="zh-CN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1v1</a:t>
            </a:r>
            <a:r>
              <a:rPr lang="zh-CN" altLang="en-US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私教</a:t>
            </a:r>
            <a:endParaRPr lang="zh-CN" altLang="en-US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495" r="-688"/>
          <a:stretch>
            <a:fillRect/>
          </a:stretch>
        </p:blipFill>
        <p:spPr>
          <a:xfrm>
            <a:off x="0" y="727075"/>
            <a:ext cx="3528695" cy="196659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0220" y="4057015"/>
            <a:ext cx="8162925" cy="1266825"/>
          </a:xfrm>
          <a:prstGeom prst="rect">
            <a:avLst/>
          </a:prstGeom>
        </p:spPr>
      </p:pic>
      <p:sp>
        <p:nvSpPr>
          <p:cNvPr id="2" name="TextBox 6"/>
          <p:cNvSpPr txBox="1"/>
          <p:nvPr/>
        </p:nvSpPr>
        <p:spPr>
          <a:xfrm>
            <a:off x="521550" y="6858"/>
            <a:ext cx="6030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1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你需要非常准确的简历指导！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703" t="1928" r="-178" b="2679"/>
          <a:stretch>
            <a:fillRect/>
          </a:stretch>
        </p:blipFill>
        <p:spPr>
          <a:xfrm>
            <a:off x="2771775" y="671830"/>
            <a:ext cx="6980555" cy="35394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6635" y="1401620"/>
            <a:ext cx="7110790" cy="70788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sz="2400" b="1" dirty="0">
                <a:solidFill>
                  <a:srgbClr val="0A0A0A"/>
                </a:solidFill>
              </a:rPr>
              <a:t>第</a:t>
            </a:r>
            <a:r>
              <a:rPr lang="en-US" altLang="zh-CN" sz="2400" b="1" dirty="0">
                <a:solidFill>
                  <a:srgbClr val="0A0A0A"/>
                </a:solidFill>
              </a:rPr>
              <a:t> </a:t>
            </a:r>
            <a:r>
              <a:rPr lang="en-US" altLang="zh-CN" sz="4000" b="1" dirty="0">
                <a:solidFill>
                  <a:srgbClr val="00B050"/>
                </a:solidFill>
                <a:latin typeface="Impact" panose="020B0806030902050204" pitchFamily="34" charset="0"/>
              </a:rPr>
              <a:t>2 </a:t>
            </a:r>
            <a:r>
              <a:rPr lang="zh-CN" sz="2400" b="1" dirty="0">
                <a:solidFill>
                  <a:srgbClr val="0A0A0A"/>
                </a:solidFill>
              </a:rPr>
              <a:t>步</a:t>
            </a:r>
            <a:r>
              <a:rPr lang="en-US" altLang="zh-CN" sz="2400" b="1" dirty="0">
                <a:solidFill>
                  <a:srgbClr val="0A0A0A"/>
                </a:solidFill>
              </a:rPr>
              <a:t>——</a:t>
            </a:r>
            <a:r>
              <a:rPr lang="zh-CN" altLang="en-US" sz="2400" b="1" dirty="0">
                <a:solidFill>
                  <a:srgbClr val="0A0A0A"/>
                </a:solidFill>
              </a:rPr>
              <a:t>你需要</a:t>
            </a:r>
            <a:r>
              <a:rPr lang="zh-CN" altLang="en-US" sz="3200" b="1" dirty="0">
                <a:solidFill>
                  <a:srgbClr val="00B050"/>
                </a:solidFill>
              </a:rPr>
              <a:t>非常实用的笔试助力</a:t>
            </a:r>
            <a:r>
              <a:rPr lang="zh-CN" altLang="en-US" sz="3200" b="1" dirty="0">
                <a:solidFill>
                  <a:srgbClr val="0A0A0A"/>
                </a:solidFill>
              </a:rPr>
              <a:t>！</a:t>
            </a:r>
            <a:endParaRPr lang="zh-CN" altLang="en-US" sz="3200" b="1" dirty="0">
              <a:solidFill>
                <a:srgbClr val="0A0A0A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2391730"/>
            <a:ext cx="1390297" cy="173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550" y="6858"/>
            <a:ext cx="603067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2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你需要非常实用的笔试助力！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graphicFrame>
        <p:nvGraphicFramePr>
          <p:cNvPr id="22" name="Group 3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71600" y="1806665"/>
          <a:ext cx="7200800" cy="272034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2391081"/>
                <a:gridCol w="4809719"/>
              </a:tblGrid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经济金融专业职位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    9:30-10:30     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行测                      （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70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题）</a:t>
                      </a:r>
                      <a:endParaRPr lang="en-US" altLang="zh-CN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    10:30-12:00   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</a:rPr>
                        <a:t>经济金融专业知识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62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题）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</a:tr>
              <a:tr h="62745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会计专业职位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    9:30-10:30     </a:t>
                      </a:r>
                      <a:r>
                        <a:rPr kumimoji="0" lang="zh-CN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行测                      （</a:t>
                      </a:r>
                      <a:r>
                        <a:rPr kumimoji="0" lang="en-US" altLang="zh-CN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70</a:t>
                      </a:r>
                      <a:r>
                        <a:rPr kumimoji="0" lang="zh-CN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题）</a:t>
                      </a:r>
                      <a:endParaRPr kumimoji="0" lang="en-US" altLang="zh-CN" sz="1400" b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    10:30-12:00   </a:t>
                      </a:r>
                      <a:r>
                        <a:rPr kumimoji="0" lang="zh-CN" alt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</a:rPr>
                        <a:t>会计专业知识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</a:tr>
              <a:tr h="62745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法律专业职位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    9:30-10:30     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行测                      （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70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题）</a:t>
                      </a:r>
                      <a:endParaRPr lang="en-US" altLang="zh-CN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    10:30-12:00   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</a:rPr>
                        <a:t>法律专业知识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</a:tr>
              <a:tr h="62745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其他专业职位</a:t>
                      </a:r>
                      <a:endParaRPr lang="zh-CN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    9:30-10:30     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行测                      （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70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题）</a:t>
                      </a:r>
                      <a:endParaRPr lang="en-US" altLang="zh-CN" sz="1400" b="1" dirty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    10:30-12:00   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</a:rPr>
                        <a:t>申论                      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大</a:t>
                      </a:r>
                      <a:r>
                        <a:rPr lang="en-US" altLang="zh-CN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小）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827405" y="860420"/>
            <a:ext cx="7086600" cy="744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630" indent="-214630" defTabSz="6858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笔试考试总时长为</a:t>
            </a:r>
            <a:r>
              <a:rPr lang="en-US" altLang="zh-CN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2.5h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150min</a:t>
            </a:r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，行测：</a:t>
            </a:r>
            <a:r>
              <a:rPr lang="en-US" altLang="zh-CN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60min</a:t>
            </a:r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；专业知识</a:t>
            </a:r>
            <a:r>
              <a:rPr lang="en-US" altLang="zh-CN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申论：</a:t>
            </a:r>
            <a:r>
              <a:rPr lang="en-US" altLang="zh-CN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90min</a:t>
            </a:r>
            <a:endParaRPr lang="en-US" altLang="zh-CN" sz="15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 defTabSz="6858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“纸考”形式作答</a:t>
            </a:r>
            <a:endParaRPr lang="zh-CN" altLang="en-US" sz="15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9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15" y="3066805"/>
            <a:ext cx="9144000" cy="5571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95" y="-1433695"/>
            <a:ext cx="3484880" cy="8093710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2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1</a:t>
            </a:r>
            <a:endParaRPr lang="zh-CN" altLang="en-US" sz="52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28187" y="2362398"/>
            <a:ext cx="4224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4000" b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+mn-ea"/>
              </a:rPr>
              <a:t>人行到底怎么招？</a:t>
            </a:r>
            <a:endParaRPr lang="zh-CN" altLang="en-US" sz="4000" b="1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sym typeface="+mn-ea"/>
            </a:endParaRPr>
          </a:p>
        </p:txBody>
      </p:sp>
      <p:pic>
        <p:nvPicPr>
          <p:cNvPr id="7" name="图片 6" descr="高顿教育 银行招聘（白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7060" y="96520"/>
            <a:ext cx="2066290" cy="33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550" y="6858"/>
            <a:ext cx="603067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2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你需要非常实用的笔试助力！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25703"/>
          <a:stretch>
            <a:fillRect/>
          </a:stretch>
        </p:blipFill>
        <p:spPr>
          <a:xfrm>
            <a:off x="1016635" y="726440"/>
            <a:ext cx="2250885" cy="2113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348" y="646438"/>
            <a:ext cx="4499200" cy="10561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348" y="1751343"/>
            <a:ext cx="4452172" cy="1056129"/>
          </a:xfrm>
          <a:prstGeom prst="rect">
            <a:avLst/>
          </a:prstGeom>
        </p:spPr>
      </p:pic>
      <p:sp>
        <p:nvSpPr>
          <p:cNvPr id="16" name="箭头: 右弧形 15"/>
          <p:cNvSpPr/>
          <p:nvPr/>
        </p:nvSpPr>
        <p:spPr>
          <a:xfrm>
            <a:off x="8308515" y="1094586"/>
            <a:ext cx="405045" cy="1170130"/>
          </a:xfrm>
          <a:prstGeom prst="curved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2610" y="2903212"/>
            <a:ext cx="8550950" cy="167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00025" algn="just">
              <a:lnSpc>
                <a:spcPct val="150000"/>
              </a:lnSpc>
              <a:tabLst>
                <a:tab pos="188595" algn="l"/>
                <a:tab pos="1131570" algn="l"/>
                <a:tab pos="2074545" algn="l"/>
                <a:tab pos="3017520" algn="l"/>
              </a:tabLst>
            </a:pPr>
            <a:r>
              <a:rPr lang="en-US" altLang="zh-CN" sz="1400" b="1" dirty="0">
                <a:solidFill>
                  <a:srgbClr val="95BC4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【</a:t>
            </a:r>
            <a:r>
              <a:rPr lang="zh-CN" altLang="en-US" sz="1400" b="1" dirty="0">
                <a:solidFill>
                  <a:srgbClr val="95BC4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单选题</a:t>
            </a:r>
            <a:r>
              <a:rPr lang="en-US" altLang="zh-CN" sz="1400" b="1" dirty="0">
                <a:solidFill>
                  <a:srgbClr val="95BC4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】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在京剧艺术舞台上，一个圆场，也许就表示走出百里之外；几声更鼓，在短暂的时间内则已是夜尽天明。这种时空的二重性，使得舞台的局限性巧妙地转化为艺术的（   ）。为了反映多种多样的生活场景，则往往打破舞台条件的制约，而采取（   ）的手法来表现规定场景，如花园、战场、江河等。</a:t>
            </a:r>
            <a:endParaRPr lang="zh-CN" altLang="en-US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200025" algn="just">
              <a:lnSpc>
                <a:spcPct val="150000"/>
              </a:lnSpc>
              <a:tabLst>
                <a:tab pos="188595" algn="l"/>
                <a:tab pos="1131570" algn="l"/>
                <a:tab pos="2074545" algn="l"/>
                <a:tab pos="3017520" algn="l"/>
              </a:tabLst>
            </a:pP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填入括号内最恰当的一项是（   ）。</a:t>
            </a:r>
            <a:endParaRPr lang="zh-CN" altLang="en-US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200025" algn="just">
              <a:lnSpc>
                <a:spcPct val="150000"/>
              </a:lnSpc>
              <a:tabLst>
                <a:tab pos="188595" algn="l"/>
                <a:tab pos="1131570" algn="l"/>
                <a:tab pos="2074545" algn="l"/>
                <a:tab pos="3017520" algn="l"/>
              </a:tabLst>
            </a:pP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A.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灵活性  虚构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B.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丰富性  抽象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C.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广阔性  艺术</a:t>
            </a:r>
            <a:r>
              <a:rPr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D.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多样性  夸张</a:t>
            </a:r>
            <a:endParaRPr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521550" y="6858"/>
            <a:ext cx="603067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2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你需要非常实用的笔试助力！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6535" y="906565"/>
            <a:ext cx="3555395" cy="3861435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zh-CN" sz="1000" b="1" dirty="0">
                <a:latin typeface="黑体" panose="02010609060101010101" charset="-122"/>
                <a:ea typeface="黑体" panose="02010609060101010101" charset="-122"/>
              </a:rPr>
              <a:t>【</a:t>
            </a:r>
            <a:r>
              <a:rPr lang="zh-CN" altLang="en-US" sz="1000" b="1" dirty="0">
                <a:latin typeface="黑体" panose="02010609060101010101" charset="-122"/>
                <a:ea typeface="黑体" panose="02010609060101010101" charset="-122"/>
              </a:rPr>
              <a:t>申论真题</a:t>
            </a:r>
            <a:r>
              <a:rPr lang="en-US" altLang="zh-CN" sz="1000" b="1" dirty="0">
                <a:latin typeface="黑体" panose="02010609060101010101" charset="-122"/>
                <a:ea typeface="黑体" panose="02010609060101010101" charset="-122"/>
              </a:rPr>
              <a:t>】</a:t>
            </a:r>
            <a:b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</a:b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一、“给定材料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1”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呈现了交通旅游融合发展的几个案例，请你谈谈这些案例各自体现出了哪些亮点。（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15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分）</a:t>
            </a:r>
            <a:b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</a:b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二、请你根据“给定资料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2”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调研组的调查走访情况，梳理出北溪县在农村公路养护管理工作中存在的主要问题，并提出解决问题的建议。（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20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分）</a:t>
            </a:r>
            <a:b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</a:b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三、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F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市教育局准备根据“给定资料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3”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中任校长的发言稿编一期简报，推广第三中学“五育”融合育人的做法。请你为该简报撰写一则“编者按”。（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15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分）</a:t>
            </a:r>
            <a:b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</a:b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四、“给定资料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4”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中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M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公司的黄总对公司的发展前景充满信心，你认为他为什么有这样的信心？（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15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分）</a:t>
            </a:r>
            <a:b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</a:b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五、万物在融合中发展变化，融合不是简单嫁接，而是要实现融和与融活。请你以“融和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·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融活”为话题，参考给定资料，联系实际，自选角度，自拟题目，写一篇文章。（</a:t>
            </a:r>
            <a:r>
              <a:rPr lang="en-US" altLang="zh-CN" sz="1000" dirty="0">
                <a:latin typeface="黑体" panose="02010609060101010101" charset="-122"/>
                <a:ea typeface="黑体" panose="02010609060101010101" charset="-122"/>
              </a:rPr>
              <a:t>35</a:t>
            </a:r>
            <a:r>
              <a:rPr lang="zh-CN" altLang="en-US" sz="1000" dirty="0">
                <a:latin typeface="黑体" panose="02010609060101010101" charset="-122"/>
                <a:ea typeface="黑体" panose="02010609060101010101" charset="-122"/>
              </a:rPr>
              <a:t>分）</a:t>
            </a:r>
            <a:endParaRPr lang="zh-CN" altLang="en-US" sz="1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986935" y="2815003"/>
            <a:ext cx="4815535" cy="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403415" y="1226537"/>
            <a:ext cx="1784404" cy="954107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  </a:t>
            </a:r>
            <a:r>
              <a:rPr lang="zh-CN" altLang="en-US" sz="1600" b="1" dirty="0">
                <a:solidFill>
                  <a:srgbClr val="00B050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题目无从下手</a:t>
            </a:r>
            <a:endParaRPr lang="en-US" altLang="zh-CN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endParaRPr lang="en-US" altLang="zh-CN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r>
              <a:rPr lang="zh-CN" altLang="en-US" sz="10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申论材料太长，阅读有难处</a:t>
            </a:r>
            <a:endParaRPr lang="zh-CN" altLang="en-US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r>
              <a:rPr lang="zh-CN" altLang="en-US" sz="10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题目变幻多样，很多没见过</a:t>
            </a:r>
            <a:endParaRPr lang="zh-CN" altLang="en-US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r>
              <a:rPr lang="zh-CN" altLang="en-US" sz="1000" dirty="0"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题目倒能看懂，但不太会做</a:t>
            </a:r>
            <a:endParaRPr lang="zh-CN" altLang="en-US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65380" y="1223469"/>
            <a:ext cx="1710190" cy="954107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B050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小题不知强弱</a:t>
            </a:r>
            <a:endParaRPr lang="en-US" altLang="zh-CN" sz="1600" b="1" dirty="0">
              <a:solidFill>
                <a:srgbClr val="00B050"/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做题，但不知道好坏，不清楚分数，不知道是否有进步，不知道从哪里开始改进。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98559" y="3307388"/>
            <a:ext cx="1838625" cy="954107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作文不会写</a:t>
            </a:r>
            <a:endParaRPr lang="en-US" altLang="zh-CN" sz="1600" b="1" dirty="0">
              <a:solidFill>
                <a:srgbClr val="00B05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很多理工科生，文章写作不擅长、没思路、挤一段都困难，写整篇太难了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……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63706" y="3307388"/>
            <a:ext cx="1838624" cy="954107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作文写太差</a:t>
            </a:r>
            <a:endParaRPr lang="en-US" altLang="zh-CN" sz="1600" b="1" dirty="0">
              <a:solidFill>
                <a:srgbClr val="00B05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文章倒是挤出来了，但其实没话说；文章倒是写出来了，但写得不出彩。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55" y="2239008"/>
            <a:ext cx="861904" cy="861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文本, 信件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70" y="850349"/>
            <a:ext cx="5490485" cy="3254342"/>
          </a:xfrm>
          <a:prstGeom prst="rect">
            <a:avLst/>
          </a:prstGeom>
        </p:spPr>
      </p:pic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521550" y="6858"/>
            <a:ext cx="603067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2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你需要非常实用的笔试助力！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0"/>
          <a:stretch>
            <a:fillRect/>
          </a:stretch>
        </p:blipFill>
        <p:spPr>
          <a:xfrm>
            <a:off x="6733399" y="1157717"/>
            <a:ext cx="2137737" cy="29523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" b="645"/>
          <a:stretch>
            <a:fillRect/>
          </a:stretch>
        </p:blipFill>
        <p:spPr>
          <a:xfrm>
            <a:off x="296525" y="1200264"/>
            <a:ext cx="2250250" cy="29920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501692" y="4259919"/>
            <a:ext cx="1576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B050"/>
                </a:solidFill>
                <a:ea typeface="阿里巴巴普惠体" panose="00020600040101010101" pitchFamily="18" charset="-122"/>
              </a:rPr>
              <a:t>申论素材集锦</a:t>
            </a:r>
            <a:endParaRPr lang="zh-CN" altLang="en-US" b="1" dirty="0">
              <a:solidFill>
                <a:srgbClr val="00B050"/>
              </a:solidFill>
              <a:ea typeface="阿里巴巴普惠体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57265" y="4269890"/>
            <a:ext cx="1555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B050"/>
                </a:solidFill>
                <a:ea typeface="阿里巴巴普惠体" panose="00020600040101010101" pitchFamily="18" charset="-122"/>
              </a:rPr>
              <a:t>1V1</a:t>
            </a:r>
            <a:r>
              <a:rPr lang="zh-CN" altLang="en-US" b="1" dirty="0">
                <a:solidFill>
                  <a:srgbClr val="00B050"/>
                </a:solidFill>
                <a:ea typeface="阿里巴巴普惠体" panose="00020600040101010101" pitchFamily="18" charset="-122"/>
              </a:rPr>
              <a:t>逐句批改</a:t>
            </a:r>
            <a:endParaRPr lang="zh-CN" altLang="en-US" b="1" dirty="0">
              <a:solidFill>
                <a:srgbClr val="00B050"/>
              </a:solidFill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521550" y="6858"/>
            <a:ext cx="603067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2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你需要非常实用的笔试助力！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1401" y="861560"/>
            <a:ext cx="8726229" cy="2212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00025" algn="just">
              <a:lnSpc>
                <a:spcPct val="150000"/>
              </a:lnSpc>
              <a:tabLst>
                <a:tab pos="188595" algn="l"/>
                <a:tab pos="1131570" algn="l"/>
                <a:tab pos="2074545" algn="l"/>
                <a:tab pos="3017520" algn="l"/>
              </a:tabLst>
            </a:pPr>
            <a:r>
              <a:rPr lang="en-US" altLang="zh-CN" sz="1600" b="1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【</a:t>
            </a:r>
            <a:r>
              <a:rPr lang="zh-CN" altLang="en-US" sz="1600" b="1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人行</a:t>
            </a:r>
            <a:r>
              <a:rPr lang="en-US" altLang="zh-CN" sz="1600" b="1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600" b="1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经济金融岗</a:t>
            </a:r>
            <a:r>
              <a:rPr lang="en-US" altLang="zh-CN" sz="1600" b="1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600" b="1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论述题</a:t>
            </a:r>
            <a:r>
              <a:rPr lang="en-US" altLang="zh-CN" sz="1600" b="1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】</a:t>
            </a:r>
            <a:endParaRPr lang="en-US" altLang="zh-CN" sz="1600" b="1" dirty="0">
              <a:solidFill>
                <a:srgbClr val="0070C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200025" algn="just">
              <a:lnSpc>
                <a:spcPct val="150000"/>
              </a:lnSpc>
              <a:tabLst>
                <a:tab pos="188595" algn="l"/>
                <a:tab pos="1131570" algn="l"/>
                <a:tab pos="2074545" algn="l"/>
                <a:tab pos="3017520" algn="l"/>
              </a:tabLst>
            </a:pPr>
            <a:r>
              <a:rPr lang="zh-CN" altLang="en-US" sz="1600" b="1" dirty="0">
                <a:ea typeface="阿里巴巴普惠体" panose="00020600040101010101" pitchFamily="18" charset="-122"/>
              </a:rPr>
              <a:t>习近平总书记指出，“防范化解金融风险特别是防止发生系统性金融风险，是金融工作的根本性任务”。</a:t>
            </a:r>
            <a:endParaRPr lang="en-US" altLang="zh-CN" sz="1600" b="1" dirty="0">
              <a:ea typeface="阿里巴巴普惠体" panose="00020600040101010101" pitchFamily="18" charset="-122"/>
            </a:endParaRPr>
          </a:p>
          <a:p>
            <a:pPr indent="200025" algn="just">
              <a:lnSpc>
                <a:spcPct val="150000"/>
              </a:lnSpc>
              <a:tabLst>
                <a:tab pos="188595" algn="l"/>
                <a:tab pos="1131570" algn="l"/>
                <a:tab pos="2074545" algn="l"/>
                <a:tab pos="3017520" algn="l"/>
              </a:tabLst>
            </a:pPr>
            <a:r>
              <a:rPr lang="zh-CN" altLang="en-US" sz="1600" b="1" dirty="0">
                <a:ea typeface="阿里巴巴普惠体" panose="00020600040101010101" pitchFamily="18" charset="-122"/>
              </a:rPr>
              <a:t>请联系实际谈谈对</a:t>
            </a:r>
            <a:r>
              <a:rPr lang="zh-CN" altLang="en-US" sz="1600" b="1" u="sng" dirty="0">
                <a:solidFill>
                  <a:srgbClr val="0070C0"/>
                </a:solidFill>
                <a:ea typeface="阿里巴巴普惠体" panose="00020600040101010101" pitchFamily="18" charset="-122"/>
              </a:rPr>
              <a:t>系统性金融风险</a:t>
            </a:r>
            <a:r>
              <a:rPr lang="zh-CN" altLang="en-US" sz="1600" b="1" dirty="0">
                <a:ea typeface="阿里巴巴普惠体" panose="00020600040101010101" pitchFamily="18" charset="-122"/>
              </a:rPr>
              <a:t>的认识，分析研判我国</a:t>
            </a:r>
            <a:r>
              <a:rPr lang="zh-CN" altLang="en-US" sz="1600" b="1" u="sng" dirty="0">
                <a:solidFill>
                  <a:srgbClr val="0070C0"/>
                </a:solidFill>
                <a:ea typeface="阿里巴巴普惠体" panose="00020600040101010101" pitchFamily="18" charset="-122"/>
              </a:rPr>
              <a:t>当前金融风险状况</a:t>
            </a:r>
            <a:r>
              <a:rPr lang="zh-CN" altLang="en-US" sz="1600" b="1" dirty="0">
                <a:ea typeface="阿里巴巴普惠体" panose="00020600040101010101" pitchFamily="18" charset="-122"/>
              </a:rPr>
              <a:t>，并提出防范化解系统性金融风险的</a:t>
            </a:r>
            <a:r>
              <a:rPr lang="zh-CN" altLang="en-US" sz="1600" b="1" u="sng" dirty="0">
                <a:solidFill>
                  <a:srgbClr val="0070C0"/>
                </a:solidFill>
                <a:ea typeface="阿里巴巴普惠体" panose="00020600040101010101" pitchFamily="18" charset="-122"/>
              </a:rPr>
              <a:t>政策建议</a:t>
            </a:r>
            <a:r>
              <a:rPr lang="zh-CN" altLang="en-US" sz="1600" b="1" dirty="0">
                <a:ea typeface="阿里巴巴普惠体" panose="00020600040101010101" pitchFamily="18" charset="-122"/>
              </a:rPr>
              <a:t>。</a:t>
            </a:r>
            <a:endParaRPr lang="zh-CN" altLang="en-US" sz="1600" b="1" dirty="0">
              <a:ea typeface="阿里巴巴普惠体" panose="00020600040101010101" pitchFamily="18" charset="-122"/>
            </a:endParaRPr>
          </a:p>
          <a:p>
            <a:pPr indent="200025" algn="just">
              <a:lnSpc>
                <a:spcPct val="150000"/>
              </a:lnSpc>
              <a:tabLst>
                <a:tab pos="188595" algn="l"/>
                <a:tab pos="1131570" algn="l"/>
                <a:tab pos="2074545" algn="l"/>
                <a:tab pos="3017520" algn="l"/>
              </a:tabLst>
            </a:pPr>
            <a:endParaRPr lang="zh-CN" altLang="en-US" sz="1350" dirty="0">
              <a:ea typeface="阿里巴巴普惠体 Medium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6295" y="3133090"/>
            <a:ext cx="2070100" cy="385445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00B050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 专业课无从下手</a:t>
            </a:r>
            <a:endParaRPr lang="en-US" altLang="zh-CN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pPr algn="ctr"/>
            <a:endParaRPr lang="en-US" altLang="zh-CN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endParaRPr lang="zh-CN" altLang="en-US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36885" y="3122130"/>
            <a:ext cx="2070230" cy="491490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  </a:t>
            </a:r>
            <a:r>
              <a:rPr lang="zh-CN" altLang="en-US" sz="1600" b="1" dirty="0">
                <a:solidFill>
                  <a:srgbClr val="00B050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专业课和考题差距</a:t>
            </a:r>
            <a:endParaRPr lang="en-US" altLang="zh-CN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endParaRPr lang="zh-CN" altLang="en-US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43372" y="3133108"/>
            <a:ext cx="1980220" cy="645160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B050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  </a:t>
            </a:r>
            <a:r>
              <a:rPr lang="zh-CN" altLang="en-US" sz="1600" b="1" dirty="0">
                <a:solidFill>
                  <a:srgbClr val="00B050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专业课主观题难</a:t>
            </a:r>
            <a:endParaRPr lang="en-US" altLang="zh-CN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endParaRPr lang="en-US" altLang="zh-CN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  <a:p>
            <a:endParaRPr lang="zh-CN" altLang="en-US" sz="1000" dirty="0"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形用户界面, 应用程序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04" y="906565"/>
            <a:ext cx="2205245" cy="3999242"/>
          </a:xfrm>
          <a:prstGeom prst="rect">
            <a:avLst/>
          </a:prstGeom>
        </p:spPr>
      </p:pic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521550" y="6858"/>
            <a:ext cx="603067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2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你需要非常实用的笔试助力！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9" y="753672"/>
            <a:ext cx="3320663" cy="42070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654" y="2401936"/>
            <a:ext cx="3320663" cy="22946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6" name="图片 15" descr="图形用户界面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29" y="613102"/>
            <a:ext cx="2152111" cy="2843090"/>
          </a:xfrm>
          <a:prstGeom prst="rect">
            <a:avLst/>
          </a:prstGeom>
        </p:spPr>
      </p:pic>
      <p:sp>
        <p:nvSpPr>
          <p:cNvPr id="17" name="箭头: 燕尾形 16"/>
          <p:cNvSpPr/>
          <p:nvPr/>
        </p:nvSpPr>
        <p:spPr>
          <a:xfrm>
            <a:off x="4006286" y="1177355"/>
            <a:ext cx="2294794" cy="990110"/>
          </a:xfrm>
          <a:prstGeom prst="notched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我们想给到你的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/>
          <p:cNvSpPr txBox="1"/>
          <p:nvPr/>
        </p:nvSpPr>
        <p:spPr>
          <a:xfrm>
            <a:off x="386874" y="38100"/>
            <a:ext cx="6037898" cy="645160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ea typeface="阿里巴巴普惠体" panose="00020600040101010101" pitchFamily="18" charset="-122"/>
                <a:sym typeface="+mn-ea"/>
              </a:rPr>
              <a:t>第</a:t>
            </a:r>
            <a:r>
              <a:rPr lang="en-US" altLang="zh-CN" sz="2400" b="1" dirty="0">
                <a:ea typeface="阿里巴巴普惠体" panose="00020600040101010101" pitchFamily="18" charset="-122"/>
                <a:sym typeface="+mn-ea"/>
              </a:rPr>
              <a:t>2</a:t>
            </a:r>
            <a:r>
              <a:rPr lang="zh-CN" altLang="en-US" sz="2400" b="1" dirty="0">
                <a:ea typeface="阿里巴巴普惠体" panose="00020600040101010101" pitchFamily="18" charset="-122"/>
                <a:sym typeface="+mn-ea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  <a:sym typeface="+mn-ea"/>
              </a:rPr>
              <a:t>你需要非常实用的笔试助力！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阿里巴巴普惠体 M" panose="00020600040101010101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801" y="209789"/>
            <a:ext cx="1852613" cy="302419"/>
          </a:xfrm>
          <a:prstGeom prst="rect">
            <a:avLst/>
          </a:prstGeom>
        </p:spPr>
      </p:pic>
      <p:pic>
        <p:nvPicPr>
          <p:cNvPr id="12" name="图片 11" descr="高顿教育双11icon-竖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976" y="-104299"/>
            <a:ext cx="1647349" cy="8696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495" r="-688"/>
          <a:stretch>
            <a:fillRect/>
          </a:stretch>
        </p:blipFill>
        <p:spPr>
          <a:xfrm>
            <a:off x="0" y="1176655"/>
            <a:ext cx="5599430" cy="31210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77110" y="816610"/>
            <a:ext cx="6873875" cy="3871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521550" y="6858"/>
            <a:ext cx="603067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2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你需要非常实用的笔试助力！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951865"/>
            <a:ext cx="4936490" cy="2623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16" y="3056410"/>
            <a:ext cx="2544443" cy="19181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15" y="510846"/>
            <a:ext cx="2456516" cy="24984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椭圆 13"/>
          <p:cNvSpPr/>
          <p:nvPr/>
        </p:nvSpPr>
        <p:spPr>
          <a:xfrm>
            <a:off x="4688650" y="3055385"/>
            <a:ext cx="1710190" cy="16651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976449" y="3336835"/>
            <a:ext cx="11345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2022</a:t>
            </a:r>
            <a:endParaRPr lang="en-US" altLang="zh-CN" sz="30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en-US" altLang="zh-CN" sz="20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100%</a:t>
            </a:r>
            <a:endParaRPr lang="en-US" altLang="zh-CN" sz="20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  <a:p>
            <a:pPr algn="ctr"/>
            <a:r>
              <a:rPr lang="zh-CN" altLang="en-US" sz="2000" dirty="0">
                <a:solidFill>
                  <a:srgbClr val="FF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好评率</a:t>
            </a:r>
            <a:endParaRPr lang="zh-CN" altLang="en-US" sz="2000" dirty="0">
              <a:solidFill>
                <a:srgbClr val="FF000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764850" y="3141648"/>
            <a:ext cx="1543980" cy="1492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燕尾形 16"/>
          <p:cNvSpPr/>
          <p:nvPr/>
        </p:nvSpPr>
        <p:spPr>
          <a:xfrm>
            <a:off x="251310" y="3696670"/>
            <a:ext cx="2294794" cy="990110"/>
          </a:xfrm>
          <a:prstGeom prst="notched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我们想给到你的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5480" y="276225"/>
            <a:ext cx="1975485" cy="322580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521550" y="6858"/>
            <a:ext cx="603067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2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你需要非常实用的笔试助力！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pic>
        <p:nvPicPr>
          <p:cNvPr id="8" name="图片 7" descr="89b76f58-991f-4b6e-b83f-280bfb1470f0"/>
          <p:cNvPicPr>
            <a:picLocks noChangeAspect="1"/>
          </p:cNvPicPr>
          <p:nvPr/>
        </p:nvPicPr>
        <p:blipFill>
          <a:blip r:embed="rId2"/>
          <a:srcRect r="3184"/>
          <a:stretch>
            <a:fillRect/>
          </a:stretch>
        </p:blipFill>
        <p:spPr>
          <a:xfrm>
            <a:off x="4977131" y="862331"/>
            <a:ext cx="3061335" cy="22345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t="3763" b="16277"/>
          <a:stretch>
            <a:fillRect/>
          </a:stretch>
        </p:blipFill>
        <p:spPr>
          <a:xfrm>
            <a:off x="6236971" y="2483485"/>
            <a:ext cx="2648585" cy="15887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图片 9" descr="6828e821-d1b0-49b1-9f13-1085d43ad605"/>
          <p:cNvPicPr>
            <a:picLocks noChangeAspect="1"/>
          </p:cNvPicPr>
          <p:nvPr/>
        </p:nvPicPr>
        <p:blipFill>
          <a:blip r:embed="rId4"/>
          <a:srcRect b="11754"/>
          <a:stretch>
            <a:fillRect/>
          </a:stretch>
        </p:blipFill>
        <p:spPr>
          <a:xfrm>
            <a:off x="5156836" y="3419475"/>
            <a:ext cx="2492375" cy="15278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1457008" y="4236721"/>
            <a:ext cx="22148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defTabSz="1625600"/>
            <a:r>
              <a:rPr lang="zh-CN" altLang="en-US" sz="1600" b="1" dirty="0">
                <a:solidFill>
                  <a:srgbClr val="8064A2">
                    <a:lumMod val="75000"/>
                  </a:srgbClr>
                </a:solidFill>
                <a:latin typeface="Raleway Light"/>
                <a:ea typeface="微软雅黑" panose="020B0503020204020204" pitchFamily="34" charset="-122"/>
                <a:cs typeface="Arial" panose="020B0604020202020204"/>
                <a:sym typeface="+mn-ea"/>
              </a:rPr>
              <a:t>纸质版讲义，包邮到家</a:t>
            </a:r>
            <a:endParaRPr lang="zh-CN" altLang="en-US" sz="1600" b="1" dirty="0">
              <a:solidFill>
                <a:srgbClr val="8064A2">
                  <a:lumMod val="75000"/>
                </a:srgbClr>
              </a:solidFill>
              <a:latin typeface="Raleway Light"/>
              <a:ea typeface="微软雅黑" panose="020B0503020204020204" pitchFamily="34" charset="-122"/>
              <a:cs typeface="Arial" panose="020B0604020202020204"/>
              <a:sym typeface="+mn-ea"/>
            </a:endParaRPr>
          </a:p>
          <a:p>
            <a:pPr algn="ctr" defTabSz="1625600"/>
            <a:r>
              <a:rPr lang="zh-CN" altLang="en-US" sz="1600" b="1" dirty="0">
                <a:solidFill>
                  <a:prstClr val="black"/>
                </a:solidFill>
                <a:latin typeface="Raleway Light"/>
                <a:ea typeface="微软雅黑" panose="020B0503020204020204" pitchFamily="34" charset="-122"/>
                <a:cs typeface="Arial" panose="020B0604020202020204"/>
                <a:sym typeface="+mn-ea"/>
              </a:rPr>
              <a:t>高顿研究院内部研发</a:t>
            </a:r>
            <a:endParaRPr lang="zh-CN" altLang="en-US" sz="1600" b="1" dirty="0">
              <a:solidFill>
                <a:prstClr val="black"/>
              </a:solidFill>
              <a:latin typeface="Raleway Light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  <p:pic>
        <p:nvPicPr>
          <p:cNvPr id="16" name="图片 15" descr="170d5c6f-c234-4093-a158-c1f0bafcdcf5"/>
          <p:cNvPicPr>
            <a:picLocks noChangeAspect="1"/>
          </p:cNvPicPr>
          <p:nvPr/>
        </p:nvPicPr>
        <p:blipFill>
          <a:blip r:embed="rId5"/>
          <a:srcRect b="3284"/>
          <a:stretch>
            <a:fillRect/>
          </a:stretch>
        </p:blipFill>
        <p:spPr>
          <a:xfrm>
            <a:off x="493395" y="1164908"/>
            <a:ext cx="4141470" cy="2907506"/>
          </a:xfrm>
          <a:prstGeom prst="rect">
            <a:avLst/>
          </a:prstGeom>
        </p:spPr>
      </p:pic>
      <p:sp>
        <p:nvSpPr>
          <p:cNvPr id="12" name="箭头: 燕尾形 11"/>
          <p:cNvSpPr/>
          <p:nvPr/>
        </p:nvSpPr>
        <p:spPr>
          <a:xfrm>
            <a:off x="71645" y="681210"/>
            <a:ext cx="2294794" cy="990110"/>
          </a:xfrm>
          <a:prstGeom prst="notched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我们想给到你的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6635" y="1401620"/>
            <a:ext cx="7110790" cy="707886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sz="2400" b="1" dirty="0">
                <a:solidFill>
                  <a:srgbClr val="0A0A0A"/>
                </a:solidFill>
              </a:rPr>
              <a:t>第</a:t>
            </a:r>
            <a:r>
              <a:rPr lang="en-US" altLang="zh-CN" sz="2400" b="1" dirty="0">
                <a:solidFill>
                  <a:srgbClr val="0A0A0A"/>
                </a:solidFill>
              </a:rPr>
              <a:t> </a:t>
            </a:r>
            <a:r>
              <a:rPr lang="en-US" altLang="zh-CN" sz="4000" b="1" dirty="0">
                <a:solidFill>
                  <a:srgbClr val="00B050"/>
                </a:solidFill>
                <a:latin typeface="Impact" panose="020B0806030902050204" pitchFamily="34" charset="0"/>
              </a:rPr>
              <a:t>3 </a:t>
            </a:r>
            <a:r>
              <a:rPr lang="zh-CN" sz="2400" b="1" dirty="0">
                <a:solidFill>
                  <a:srgbClr val="0A0A0A"/>
                </a:solidFill>
              </a:rPr>
              <a:t>步</a:t>
            </a:r>
            <a:r>
              <a:rPr lang="en-US" altLang="zh-CN" sz="2400" b="1" dirty="0">
                <a:solidFill>
                  <a:srgbClr val="0A0A0A"/>
                </a:solidFill>
              </a:rPr>
              <a:t>——</a:t>
            </a:r>
            <a:r>
              <a:rPr lang="zh-CN" altLang="en-US" sz="2400" b="1" dirty="0">
                <a:solidFill>
                  <a:srgbClr val="0A0A0A"/>
                </a:solidFill>
              </a:rPr>
              <a:t>你需要</a:t>
            </a:r>
            <a:r>
              <a:rPr lang="zh-CN" altLang="en-US" sz="3200" b="1" dirty="0">
                <a:solidFill>
                  <a:srgbClr val="00B050"/>
                </a:solidFill>
              </a:rPr>
              <a:t>非常给力的面试助攻</a:t>
            </a:r>
            <a:r>
              <a:rPr lang="zh-CN" altLang="en-US" sz="3200" b="1" dirty="0">
                <a:solidFill>
                  <a:srgbClr val="0A0A0A"/>
                </a:solidFill>
              </a:rPr>
              <a:t>！</a:t>
            </a:r>
            <a:endParaRPr lang="zh-CN" altLang="en-US" sz="3200" b="1" dirty="0">
              <a:solidFill>
                <a:srgbClr val="0A0A0A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2391730"/>
            <a:ext cx="1390297" cy="173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521550" y="6858"/>
            <a:ext cx="603067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3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你需要非常给力的面试助攻！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05" y="1446625"/>
            <a:ext cx="4905545" cy="28200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箭头: 燕尾形 5"/>
          <p:cNvSpPr/>
          <p:nvPr/>
        </p:nvSpPr>
        <p:spPr>
          <a:xfrm>
            <a:off x="71500" y="2361595"/>
            <a:ext cx="2294794" cy="990110"/>
          </a:xfrm>
          <a:prstGeom prst="notchedRightArrow">
            <a:avLst/>
          </a:prstGeom>
          <a:solidFill>
            <a:srgbClr val="EC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你所看到的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6598" y="1041580"/>
            <a:ext cx="87716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疑</a:t>
            </a:r>
            <a:endParaRPr lang="en-US" altLang="zh-CN" sz="5400" dirty="0">
              <a:ln w="0"/>
              <a:solidFill>
                <a:srgbClr val="C00000"/>
              </a:solidFill>
              <a:effectLst>
                <a:reflection blurRad="6350" stA="53000" endA="300" endPos="35500" dir="5400000" sy="-9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endParaRPr lang="en-US" altLang="zh-CN" sz="5400" dirty="0">
              <a:ln w="0"/>
              <a:solidFill>
                <a:srgbClr val="C00000"/>
              </a:solidFill>
              <a:effectLst>
                <a:reflection blurRad="6350" stA="53000" endA="300" endPos="35500" dir="5400000" sy="-9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zh-CN" altLang="en-US" sz="5400" dirty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惑</a:t>
            </a:r>
            <a:endParaRPr lang="zh-CN" altLang="en-US" sz="5400" dirty="0">
              <a:ln w="0"/>
              <a:solidFill>
                <a:srgbClr val="C00000"/>
              </a:solidFill>
              <a:effectLst>
                <a:reflection blurRad="6350" stA="53000" endA="300" endPos="35500" dir="5400000" sy="-90000" algn="bl" rotWithShape="0"/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36585" y="1221600"/>
            <a:ext cx="0" cy="1215135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16705" y="2334241"/>
            <a:ext cx="0" cy="1215135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210125" y="576152"/>
            <a:ext cx="6075675" cy="395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500"/>
              </a:spcBef>
              <a:buSzPct val="100000"/>
            </a:pP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1.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人行需要参加</a:t>
            </a: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什么考试？啥时候考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？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500"/>
              </a:spcBef>
              <a:buSzPct val="100000"/>
            </a:pP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2.</a:t>
            </a:r>
            <a:r>
              <a:rPr lang="zh-CN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是否有</a:t>
            </a:r>
            <a:r>
              <a:rPr lang="zh-CN" altLang="zh-CN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年龄</a:t>
            </a:r>
            <a:r>
              <a:rPr lang="zh-CN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要求？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500"/>
              </a:spcBef>
              <a:buSzPct val="100000"/>
            </a:pP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3.</a:t>
            </a:r>
            <a:r>
              <a:rPr lang="zh-CN" altLang="zh-CN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专业</a:t>
            </a:r>
            <a:r>
              <a:rPr lang="zh-CN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限制大不大？</a:t>
            </a:r>
            <a:endParaRPr lang="zh-CN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500"/>
              </a:spcBef>
              <a:buSzPct val="100000"/>
            </a:pP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4.</a:t>
            </a:r>
            <a:r>
              <a:rPr lang="zh-CN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是否有</a:t>
            </a:r>
            <a:r>
              <a:rPr lang="zh-CN" altLang="zh-CN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学历</a:t>
            </a:r>
            <a:r>
              <a:rPr lang="zh-CN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要求？</a:t>
            </a:r>
            <a:endParaRPr lang="zh-CN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500"/>
              </a:spcBef>
              <a:buSzPct val="100000"/>
            </a:pP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5.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 </a:t>
            </a:r>
            <a:r>
              <a:rPr lang="zh-CN" altLang="zh-CN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应</a:t>
            </a:r>
            <a:r>
              <a:rPr lang="en-US" altLang="zh-CN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/</a:t>
            </a:r>
            <a:r>
              <a:rPr lang="zh-CN" altLang="en-US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往届生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可以报考吗</a:t>
            </a:r>
            <a:r>
              <a:rPr lang="zh-CN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？</a:t>
            </a:r>
            <a:endParaRPr lang="zh-CN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  <a:p>
            <a:pPr fontAlgn="auto">
              <a:lnSpc>
                <a:spcPct val="150000"/>
              </a:lnSpc>
              <a:spcBef>
                <a:spcPts val="500"/>
              </a:spcBef>
              <a:buSzPct val="100000"/>
            </a:pP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6.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 </a:t>
            </a:r>
            <a:r>
              <a:rPr lang="zh-CN" altLang="zh-CN" sz="20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英语</a:t>
            </a:r>
            <a:r>
              <a:rPr lang="zh-CN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是什么要求？</a:t>
            </a:r>
            <a:endParaRPr lang="zh-CN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  <a:p>
            <a:pPr indent="0" fontAlgn="auto">
              <a:lnSpc>
                <a:spcPct val="150000"/>
              </a:lnSpc>
              <a:spcBef>
                <a:spcPts val="500"/>
              </a:spcBef>
              <a:buSzPct val="100000"/>
            </a:pP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lt"/>
              </a:rPr>
              <a:t>……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10" y="2550609"/>
            <a:ext cx="2031690" cy="2031690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521550" y="6858"/>
            <a:ext cx="603067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3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你需要非常给力的面试助攻！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022" y="906565"/>
            <a:ext cx="8595955" cy="3940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just">
              <a:lnSpc>
                <a:spcPct val="150000"/>
              </a:lnSpc>
              <a:spcBef>
                <a:spcPts val="600"/>
              </a:spcBef>
            </a:pPr>
            <a:r>
              <a:rPr lang="zh-CN" altLang="zh-CN" sz="1400" b="1" dirty="0">
                <a:solidFill>
                  <a:srgbClr val="95BC4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【</a:t>
            </a:r>
            <a:r>
              <a:rPr lang="en-US" altLang="zh-CN" sz="1400" b="1" dirty="0">
                <a:solidFill>
                  <a:srgbClr val="95BC4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2020</a:t>
            </a:r>
            <a:r>
              <a:rPr lang="zh-CN" altLang="zh-CN" sz="1400" b="1" dirty="0">
                <a:solidFill>
                  <a:srgbClr val="95BC4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400" b="1" dirty="0">
                <a:solidFill>
                  <a:srgbClr val="95BC4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</a:t>
            </a:r>
            <a:r>
              <a:rPr lang="zh-CN" altLang="zh-CN" sz="1400" b="1" dirty="0">
                <a:solidFill>
                  <a:srgbClr val="95BC4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400" b="1" dirty="0">
                <a:solidFill>
                  <a:srgbClr val="95BC4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zh-CN" sz="1400" b="1" dirty="0">
                <a:solidFill>
                  <a:srgbClr val="95BC49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号中国人民银行上海总部面试试题】</a:t>
            </a:r>
            <a:endParaRPr lang="zh-CN" altLang="zh-CN" sz="1400" b="1" dirty="0">
              <a:solidFill>
                <a:srgbClr val="95BC49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1.</a:t>
            </a:r>
            <a:r>
              <a:rPr lang="zh-CN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现代社会中“代经济”愈发流行，如代取快递，代办业务，代购物，代遛狗、代驾、代堆雪人等等……各种令人意想不到的“代请求”真实存在，且各种要求颇具个性化。对于“代经济”，你怎么看？</a:t>
            </a:r>
            <a:endParaRPr lang="zh-CN" altLang="zh-CN" sz="1400" dirty="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2.</a:t>
            </a:r>
            <a:r>
              <a:rPr lang="zh-CN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你所在科室定点帮扶一个贫困村，你作为负责驻村的扶贫干部，领导安排你为该村购买</a:t>
            </a:r>
            <a:r>
              <a:rPr lang="en-US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</a:t>
            </a:r>
            <a:r>
              <a:rPr lang="zh-CN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只鸡苗发放给村民进行养殖。你找到村支书配合你给村民进行分配时，却发现有三分之一的村民不愿意认养。对于这种情况，你会怎么办？</a:t>
            </a:r>
            <a:endParaRPr lang="zh-CN" altLang="zh-CN" sz="1400" dirty="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3.</a:t>
            </a:r>
            <a:r>
              <a:rPr lang="zh-CN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在你过往的经历中，有没有印象最深刻的一次困难是和集体一起经历的？在这件事中你所在的集体或团队做出了什么努力？你又在其中发挥了什么作用？</a:t>
            </a:r>
            <a:endParaRPr lang="zh-CN" altLang="zh-CN" sz="1400" dirty="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4.</a:t>
            </a:r>
            <a:r>
              <a:rPr lang="zh-CN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你的同事小李因为工作失误而被调离原来的岗位，现在领导安排他和你一起工作。但是他心情很沮丧，状态不佳。对此，你会怎么与他沟通？请现场模拟。</a:t>
            </a:r>
            <a:endParaRPr lang="zh-CN" altLang="zh-CN" sz="1400" dirty="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追问：</a:t>
            </a:r>
            <a:endParaRPr lang="zh-CN" altLang="zh-CN" sz="1400" dirty="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1.</a:t>
            </a:r>
            <a:r>
              <a:rPr lang="zh-CN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你的职业规划是什么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r>
              <a:rPr lang="en-US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zh-CN" sz="1400" dirty="0"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如果入职之后，要调岗或者更换工作地点的话，你怎么办？</a:t>
            </a:r>
            <a:endParaRPr lang="zh-CN" altLang="zh-CN" sz="1400" dirty="0"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5875" y="814070"/>
            <a:ext cx="9229090" cy="4379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5" y="1868933"/>
            <a:ext cx="2295255" cy="32746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高顿教育 银行招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480" y="276225"/>
            <a:ext cx="1975485" cy="322580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521549" y="6858"/>
            <a:ext cx="6075675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  <a:sym typeface="+mn-ea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  <a:sym typeface="+mn-ea"/>
              </a:rPr>
              <a:t>3</a:t>
            </a:r>
            <a:r>
              <a:rPr lang="zh-CN" altLang="en-US" sz="2000" b="1" dirty="0">
                <a:ea typeface="阿里巴巴普惠体" panose="00020600040101010101" pitchFamily="18" charset="-122"/>
                <a:sym typeface="+mn-ea"/>
              </a:rPr>
              <a:t>步小结</a:t>
            </a:r>
            <a:r>
              <a:rPr lang="en-US" altLang="zh-CN" sz="2000" b="1" dirty="0">
                <a:ea typeface="阿里巴巴普惠体" panose="00020600040101010101" pitchFamily="18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你需要非常给力的面试助攻！</a:t>
            </a:r>
            <a:endParaRPr lang="zh-CN" altLang="en-US" sz="2400" b="1" dirty="0">
              <a:ea typeface="阿里巴巴普惠体" panose="00020600040101010101" pitchFamily="18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77513" r="35646" b="4973"/>
          <a:stretch>
            <a:fillRect/>
          </a:stretch>
        </p:blipFill>
        <p:spPr>
          <a:xfrm>
            <a:off x="0" y="816610"/>
            <a:ext cx="9239885" cy="14160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64135" t="77513" b="5225"/>
          <a:stretch>
            <a:fillRect/>
          </a:stretch>
        </p:blipFill>
        <p:spPr>
          <a:xfrm>
            <a:off x="2771775" y="2232660"/>
            <a:ext cx="4754880" cy="1289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55" y="3786505"/>
            <a:ext cx="5643245" cy="563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0" y="4326890"/>
            <a:ext cx="5621655" cy="5200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42213" y="3381375"/>
            <a:ext cx="158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b="1" dirty="0">
                <a:ea typeface="阿里巴巴普惠体" panose="00020600040101010101" pitchFamily="18" charset="-122"/>
              </a:rPr>
              <a:t>名师示范作答</a:t>
            </a:r>
            <a:endParaRPr lang="zh-CN" altLang="en-US" b="1" dirty="0">
              <a:ea typeface="阿里巴巴普惠体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26773" y="4775200"/>
            <a:ext cx="1576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b="1" dirty="0">
                <a:ea typeface="阿里巴巴普惠体" panose="00020600040101010101" pitchFamily="18" charset="-122"/>
              </a:rPr>
              <a:t>面试素材集锦</a:t>
            </a:r>
            <a:endParaRPr lang="zh-CN" altLang="en-US" b="1" dirty="0"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521550" y="6858"/>
            <a:ext cx="6030670" cy="59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a typeface="阿里巴巴普惠体" panose="00020600040101010101" pitchFamily="18" charset="-122"/>
              </a:rPr>
              <a:t>第</a:t>
            </a:r>
            <a:r>
              <a:rPr lang="en-US" altLang="zh-CN" sz="2000" b="1" dirty="0">
                <a:ea typeface="阿里巴巴普惠体" panose="00020600040101010101" pitchFamily="18" charset="-122"/>
              </a:rPr>
              <a:t>3</a:t>
            </a:r>
            <a:r>
              <a:rPr lang="zh-CN" altLang="en-US" sz="2000" b="1" dirty="0">
                <a:ea typeface="阿里巴巴普惠体" panose="00020600040101010101" pitchFamily="18" charset="-122"/>
              </a:rPr>
              <a:t>步</a:t>
            </a:r>
            <a:r>
              <a:rPr lang="en-US" altLang="zh-CN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95BC49"/>
                </a:solidFill>
                <a:ea typeface="阿里巴巴普惠体" panose="00020600040101010101" pitchFamily="18" charset="-122"/>
              </a:rPr>
              <a:t>你需要非常给力的面试助攻！</a:t>
            </a:r>
            <a:endParaRPr lang="zh-CN" altLang="en-US" sz="2400" b="1" dirty="0">
              <a:solidFill>
                <a:srgbClr val="95BC49"/>
              </a:solidFill>
              <a:ea typeface="阿里巴巴普惠体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2" y="1266605"/>
            <a:ext cx="8847475" cy="3581361"/>
          </a:xfrm>
          <a:prstGeom prst="rect">
            <a:avLst/>
          </a:prstGeom>
        </p:spPr>
      </p:pic>
      <p:sp>
        <p:nvSpPr>
          <p:cNvPr id="5" name="箭头: 燕尾形 4"/>
          <p:cNvSpPr/>
          <p:nvPr/>
        </p:nvSpPr>
        <p:spPr>
          <a:xfrm>
            <a:off x="386535" y="541837"/>
            <a:ext cx="2294794" cy="990110"/>
          </a:xfrm>
          <a:prstGeom prst="notched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我们想给到你的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/>
          <p:cNvSpPr txBox="1"/>
          <p:nvPr/>
        </p:nvSpPr>
        <p:spPr>
          <a:xfrm>
            <a:off x="431324" y="-83820"/>
            <a:ext cx="6037898" cy="8299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</a:rPr>
              <a:t>人行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  <a:sym typeface="+mn-ea"/>
              </a:rPr>
              <a:t>2023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</a:rPr>
              <a:t>全程协议班—专享福利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阿里巴巴普惠体 M" panose="00020600040101010101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818" y="1216819"/>
            <a:ext cx="5879306" cy="1334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箭头: 下 22"/>
          <p:cNvSpPr/>
          <p:nvPr/>
        </p:nvSpPr>
        <p:spPr>
          <a:xfrm>
            <a:off x="5273040" y="2600325"/>
            <a:ext cx="289560" cy="111887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  <a:ea typeface="阿里巴巴普惠体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62600" y="2436495"/>
            <a:ext cx="3213735" cy="1607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75000"/>
              </a:lnSpc>
            </a:pPr>
            <a:r>
              <a:rPr lang="zh-CN" altLang="en-US" b="1" dirty="0">
                <a:solidFill>
                  <a:srgbClr val="0A0A0A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</a:rPr>
              <a:t>定金优惠，直</a:t>
            </a:r>
            <a:r>
              <a:rPr lang="zh-CN" altLang="en-US" b="1">
                <a:solidFill>
                  <a:srgbClr val="0A0A0A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</a:rPr>
              <a:t>降</a:t>
            </a:r>
            <a:r>
              <a:rPr lang="en-US" altLang="zh-CN" sz="3300" b="1">
                <a:solidFill>
                  <a:srgbClr val="FF0000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</a:rPr>
              <a:t>11400</a:t>
            </a:r>
            <a:r>
              <a:rPr lang="zh-CN" altLang="en-US" b="1" dirty="0">
                <a:solidFill>
                  <a:srgbClr val="0A0A0A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</a:rPr>
              <a:t>元</a:t>
            </a:r>
            <a:endParaRPr lang="zh-CN" altLang="en-US" b="1" dirty="0">
              <a:solidFill>
                <a:srgbClr val="0A0A0A"/>
              </a:solidFill>
              <a:latin typeface="Times New Roman" panose="02020603050405020304" pitchFamily="18" charset="0"/>
              <a:ea typeface="阿里巴巴普惠体 M" panose="00020600040101010101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23130" y="3876675"/>
            <a:ext cx="2656205" cy="460375"/>
          </a:xfrm>
          <a:prstGeom prst="rect">
            <a:avLst/>
          </a:prstGeom>
          <a:solidFill>
            <a:srgbClr val="BC2910"/>
          </a:solidFill>
          <a:ln>
            <a:solidFill>
              <a:srgbClr val="C00000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  <a:sym typeface="+mn-ea"/>
              </a:rPr>
              <a:t>直播专享价</a:t>
            </a:r>
            <a:r>
              <a:rPr lang="zh-CN" altLang="en-US" sz="1200" b="1">
                <a:solidFill>
                  <a:schemeClr val="bg1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  <a:sym typeface="+mn-ea"/>
              </a:rPr>
              <a:t>20400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阿里巴巴普惠体 M" panose="00020600040101010101" charset="-122"/>
                <a:cs typeface="Times New Roman" panose="02020603050405020304" pitchFamily="18" charset="0"/>
                <a:sym typeface="+mn-ea"/>
              </a:rPr>
              <a:t>元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阿里巴巴普惠体 M" panose="00020600040101010101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801" y="209789"/>
            <a:ext cx="1852613" cy="3024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67" y="2746702"/>
            <a:ext cx="1944986" cy="19449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08" y="951570"/>
            <a:ext cx="2313282" cy="3873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612000" y="186690"/>
            <a:ext cx="5186185" cy="37846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</a:rPr>
              <a:t>招录时间及流程</a:t>
            </a:r>
            <a:endParaRPr lang="zh-CN" sz="2400" b="1" dirty="0">
              <a:solidFill>
                <a:srgbClr val="E46C0A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0075" y="1086485"/>
            <a:ext cx="7857490" cy="2976880"/>
            <a:chOff x="1015" y="1711"/>
            <a:chExt cx="12374" cy="4688"/>
          </a:xfrm>
        </p:grpSpPr>
        <p:grpSp>
          <p:nvGrpSpPr>
            <p:cNvPr id="3" name="组合 2"/>
            <p:cNvGrpSpPr/>
            <p:nvPr/>
          </p:nvGrpSpPr>
          <p:grpSpPr>
            <a:xfrm>
              <a:off x="1015" y="1711"/>
              <a:ext cx="12374" cy="4688"/>
              <a:chOff x="1105" y="1688"/>
              <a:chExt cx="12374" cy="4688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rcRect t="27291"/>
              <a:stretch>
                <a:fillRect/>
              </a:stretch>
            </p:blipFill>
            <p:spPr>
              <a:xfrm>
                <a:off x="1105" y="2136"/>
                <a:ext cx="12374" cy="4240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rcRect b="89396"/>
              <a:stretch>
                <a:fillRect/>
              </a:stretch>
            </p:blipFill>
            <p:spPr>
              <a:xfrm>
                <a:off x="1105" y="1688"/>
                <a:ext cx="12374" cy="618"/>
              </a:xfrm>
              <a:prstGeom prst="rect">
                <a:avLst/>
              </a:prstGeom>
            </p:spPr>
          </p:pic>
        </p:grpSp>
        <p:sp>
          <p:nvSpPr>
            <p:cNvPr id="4" name="矩形 3"/>
            <p:cNvSpPr/>
            <p:nvPr/>
          </p:nvSpPr>
          <p:spPr>
            <a:xfrm>
              <a:off x="7271" y="2349"/>
              <a:ext cx="1701" cy="851"/>
            </a:xfrm>
            <a:prstGeom prst="rect">
              <a:avLst/>
            </a:prstGeom>
            <a:solidFill>
              <a:srgbClr val="E6B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月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31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日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9114" y="2349"/>
              <a:ext cx="1701" cy="851"/>
            </a:xfrm>
            <a:prstGeom prst="rect">
              <a:avLst/>
            </a:prstGeom>
            <a:solidFill>
              <a:srgbClr val="E6B8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月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17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日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612000" y="186690"/>
            <a:ext cx="5186185" cy="37846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</a:rPr>
              <a:t>招录机构</a:t>
            </a:r>
            <a:endParaRPr lang="zh-CN" sz="2400" b="1" dirty="0">
              <a:solidFill>
                <a:srgbClr val="E46C0A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22615" y="816555"/>
            <a:ext cx="3599384" cy="3847777"/>
            <a:chOff x="3575254" y="1994709"/>
            <a:chExt cx="2345878" cy="3580678"/>
          </a:xfrm>
        </p:grpSpPr>
        <p:sp>
          <p:nvSpPr>
            <p:cNvPr id="9" name="矩形 8"/>
            <p:cNvSpPr/>
            <p:nvPr/>
          </p:nvSpPr>
          <p:spPr>
            <a:xfrm>
              <a:off x="3575254" y="1994709"/>
              <a:ext cx="2345878" cy="3536950"/>
            </a:xfrm>
            <a:prstGeom prst="rect">
              <a:avLst/>
            </a:prstGeom>
            <a:solidFill>
              <a:srgbClr val="C06170"/>
            </a:solidFill>
            <a:ln>
              <a:noFill/>
            </a:ln>
            <a:effectLst>
              <a:reflection blurRad="6350" stA="81000" endPos="30000" dist="127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  <a:latin typeface="Futura Md BT" panose="020B0602020204020303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829101" y="2184133"/>
              <a:ext cx="1988640" cy="3391254"/>
              <a:chOff x="1276401" y="2603233"/>
              <a:chExt cx="1988640" cy="339125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559654" y="2603233"/>
                <a:ext cx="1271679" cy="34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b="1" dirty="0" err="1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分支机构</a:t>
                </a:r>
                <a:endParaRPr b="1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276401" y="3039433"/>
                <a:ext cx="1988640" cy="2955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lnSpc>
                    <a:spcPct val="120000"/>
                  </a:lnSpc>
                </a:pPr>
                <a:r>
                  <a:rPr lang="zh-CN" altLang="en-US" sz="1200" b="1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分支机构：2个营业部、9个分行</a:t>
                </a:r>
                <a:endParaRPr lang="zh-CN" altLang="en-US" sz="1200" b="1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中国人民银行营业管理部：负责北京市</a:t>
                </a:r>
                <a:endParaRPr lang="zh-CN" altLang="en-US" sz="1200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重庆营业管理部：负责重庆市</a:t>
                </a:r>
                <a:endParaRPr lang="zh-CN" altLang="en-US" sz="1200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天津分行：负责天津、河北、山西和内蒙古  </a:t>
                </a:r>
                <a:endParaRPr lang="zh-CN" altLang="en-US" sz="1200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沈阳分行：负责辽宁、吉林、黑龙江 </a:t>
                </a:r>
                <a:endParaRPr lang="zh-CN" altLang="en-US" sz="1200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上海分行：负责上海、浙江和福建 </a:t>
                </a:r>
                <a:endParaRPr lang="zh-CN" altLang="en-US" sz="1200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南京分行：负责江苏、安徽</a:t>
                </a:r>
                <a:endParaRPr lang="zh-CN" altLang="en-US" sz="1200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济南分行：负责山东、河南 </a:t>
                </a:r>
                <a:endParaRPr lang="zh-CN" altLang="en-US" sz="1200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武汉分行：负责江西、湖北、湖南</a:t>
                </a:r>
                <a:endParaRPr lang="zh-CN" altLang="en-US" sz="1200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广州分行：负责广东、广西、海南 </a:t>
                </a:r>
                <a:endParaRPr lang="zh-CN" altLang="en-US" sz="1200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西安分行：负责陕西、甘肃、宁夏、青海、新疆维吾尔</a:t>
                </a:r>
                <a:endParaRPr lang="zh-CN" altLang="en-US" sz="1200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  <a:p>
                <a:pPr defTabSz="68580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prstClr val="white"/>
                    </a:solidFill>
                    <a:latin typeface="Futura Md BT" panose="020B0602020204020303" pitchFamily="34" charset="0"/>
                    <a:ea typeface="微软雅黑" panose="020B0503020204020204" pitchFamily="34" charset="-122"/>
                  </a:rPr>
                  <a:t>成都分行：负责四川、贵州、云南、西藏</a:t>
                </a:r>
                <a:endParaRPr lang="zh-CN" altLang="en-US" sz="1200" dirty="0">
                  <a:solidFill>
                    <a:prstClr val="white"/>
                  </a:solidFill>
                  <a:latin typeface="Futura Md BT" panose="020B0602020204020303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9" name="文本框 18"/>
          <p:cNvSpPr txBox="1"/>
          <p:nvPr/>
        </p:nvSpPr>
        <p:spPr>
          <a:xfrm>
            <a:off x="268240" y="3939715"/>
            <a:ext cx="4435722" cy="88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直属单位是参与、支持或保障人民银行履行中央银行职能的企事业单位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b="0" i="0" dirty="0">
              <a:solidFill>
                <a:srgbClr val="C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951865"/>
            <a:ext cx="4474845" cy="28619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612000" y="186690"/>
            <a:ext cx="5186185" cy="37846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algn="l">
              <a:spcBef>
                <a:spcPts val="80"/>
              </a:spcBef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报考要求</a:t>
            </a:r>
            <a:r>
              <a:rPr lang="en-US" altLang="zh-CN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岗位与专业</a:t>
            </a:r>
            <a:endParaRPr lang="zh-CN" altLang="en-US" sz="2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959735" y="963930"/>
          <a:ext cx="2013585" cy="35388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13585"/>
              </a:tblGrid>
              <a:tr h="3721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阿里巴巴普惠体" panose="00020600040101010101" pitchFamily="18" charset="-122"/>
                        </a:rPr>
                        <a:t>人行</a:t>
                      </a:r>
                      <a:r>
                        <a:rPr lang="zh-CN" altLang="en-US" sz="1400" b="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阿里巴巴普惠体" panose="00020600040101010101" pitchFamily="18" charset="-122"/>
                        </a:rPr>
                        <a:t>（分支机构）</a:t>
                      </a:r>
                      <a:endParaRPr lang="zh-CN" altLang="en-US" sz="1400" b="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阿里巴巴普惠体" panose="00020600040101010101" pitchFamily="18" charset="-122"/>
                      </a:endParaRPr>
                    </a:p>
                  </a:txBody>
                  <a:tcPr/>
                </a:tc>
              </a:tr>
              <a:tr h="55816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经济金融岗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39.7%</a:t>
                      </a:r>
                      <a:endParaRPr lang="en-US" altLang="zh-CN" sz="140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4226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会计岗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16.06%</a:t>
                      </a:r>
                      <a:endParaRPr lang="en-US" altLang="zh-CN" sz="140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4163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法律岗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11.31%</a:t>
                      </a:r>
                      <a:endParaRPr lang="en-US" altLang="zh-CN" sz="140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55816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计算机岗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15.86%</a:t>
                      </a:r>
                      <a:endParaRPr lang="en-US" altLang="zh-CN" sz="140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4163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统计岗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7.56%</a:t>
                      </a:r>
                      <a:endParaRPr lang="en-US" altLang="zh-CN" sz="140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4163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管理岗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3.21%</a:t>
                      </a:r>
                      <a:endParaRPr lang="en-US" altLang="zh-CN" sz="140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4163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英语岗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0.3%</a:t>
                      </a:r>
                      <a:endParaRPr lang="en-US" altLang="zh-CN" sz="140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4163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其他岗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6%</a:t>
                      </a:r>
                      <a:endParaRPr lang="en-US" altLang="zh-CN" sz="140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对话气泡: 圆角矩形 16"/>
          <p:cNvSpPr/>
          <p:nvPr/>
        </p:nvSpPr>
        <p:spPr>
          <a:xfrm>
            <a:off x="434118" y="1024874"/>
            <a:ext cx="2295255" cy="720080"/>
          </a:xfrm>
          <a:prstGeom prst="wedgeRoundRectCallout">
            <a:avLst>
              <a:gd name="adj1" fmla="val 59801"/>
              <a:gd name="adj2" fmla="val 20843"/>
              <a:gd name="adj3" fmla="val 16667"/>
            </a:avLst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tx1"/>
                </a:solidFill>
              </a:rPr>
              <a:t>货币信贷政策执行落实和监督、调查研究、数据分析、行业报告、征信业务办理、国库业务、外汇业务、现场调查和非现场检查等工作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对话气泡: 圆角矩形 17"/>
          <p:cNvSpPr/>
          <p:nvPr/>
        </p:nvSpPr>
        <p:spPr>
          <a:xfrm>
            <a:off x="431540" y="1941680"/>
            <a:ext cx="2295255" cy="990110"/>
          </a:xfrm>
          <a:prstGeom prst="wedgeRoundRectCallout">
            <a:avLst>
              <a:gd name="adj1" fmla="val 59027"/>
              <a:gd name="adj2" fmla="val -45956"/>
              <a:gd name="adj3" fmla="val 16667"/>
            </a:avLst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tx1"/>
                </a:solidFill>
              </a:rPr>
              <a:t>负责国库收支会计业务操作、货币发行（出库入库）、 操作运营支付系统、资金划拨、账户管理、支付结算、银行间资金往来、外汇业务等人行日常业务以及行内内部审计等工作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对话气泡: 圆角矩形 18"/>
          <p:cNvSpPr/>
          <p:nvPr/>
        </p:nvSpPr>
        <p:spPr>
          <a:xfrm>
            <a:off x="421041" y="3567964"/>
            <a:ext cx="2295255" cy="990110"/>
          </a:xfrm>
          <a:prstGeom prst="wedgeRoundRectCallout">
            <a:avLst>
              <a:gd name="adj1" fmla="val 59801"/>
              <a:gd name="adj2" fmla="val -5159"/>
              <a:gd name="adj3" fmla="val 16667"/>
            </a:avLst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tx1"/>
                </a:solidFill>
              </a:rPr>
              <a:t>从事国际贸易项目谈判、国际业务会议接待和翻译、文字翻译、编写市场调研报告等工作；产品及品牌的宣传工作；文书及综合类相关工作。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2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977130" y="591185"/>
          <a:ext cx="3192145" cy="41770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92145"/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阿里巴巴普惠体" panose="00020600040101010101" pitchFamily="18" charset="-122"/>
                        </a:rPr>
                        <a:t>人民银行</a:t>
                      </a:r>
                      <a:r>
                        <a:rPr lang="zh-CN" altLang="en-US" sz="1600" b="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阿里巴巴普惠体" panose="00020600040101010101" pitchFamily="18" charset="-122"/>
                        </a:rPr>
                        <a:t>（参考）</a:t>
                      </a:r>
                      <a:endParaRPr lang="zh-CN" altLang="en-US" sz="1600" b="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阿里巴巴普惠体" panose="00020600040101010101" pitchFamily="18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0790">
                <a:tc>
                  <a:txBody>
                    <a:bodyPr/>
                    <a:lstStyle/>
                    <a:p>
                      <a:pPr algn="ctr"/>
                      <a:endParaRPr lang="en-US" altLang="zh-CN" sz="1600" b="1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分支机构</a:t>
                      </a:r>
                      <a:endParaRPr lang="en-US" altLang="zh-CN" sz="1600" b="1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  <a:p>
                      <a:r>
                        <a:rPr lang="zh-CN" altLang="en-US" sz="12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招考专业主要包括：经济金融、会计、法律、计算机、统计、管理（侧重公共管理、行政管理、人力资源管理相关专业）、英语</a:t>
                      </a: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共</a:t>
                      </a:r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类专业</a:t>
                      </a:r>
                      <a:r>
                        <a:rPr lang="zh-CN" altLang="en-US" sz="120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。部分分支机构少量招录理工科应届毕业生（不含计算机专业，下同）以及安全保卫、中文、小语种专业人员。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altLang="zh-CN" sz="1600" b="1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直属单位</a:t>
                      </a:r>
                      <a:endParaRPr lang="en-US" altLang="zh-CN" sz="1600" b="1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zh-CN" altLang="en-US" sz="1000" b="0" dirty="0">
                          <a:latin typeface="Times New Roman" panose="02020603050405020304" pitchFamily="18" charset="0"/>
                          <a:ea typeface="阿里巴巴普惠体 M" panose="00020600040101010101" charset="-122"/>
                          <a:cs typeface="Times New Roman" panose="02020603050405020304" pitchFamily="18" charset="0"/>
                        </a:rPr>
                        <a:t>土木工程类专业、电气类或自动化类、企业管理（人力资源管理）社会保障、新闻传播学、马克思主义理论、马克思主义哲学、中共党史、电子科学与技术、信息与通信工程、控制科学与工程、计算机科学与技术、软件工程、网络空间安全、印刷工程等轻工类相关专业、安全工程、消防工程相关专业、中文、历史、新闻、马克思主义理论等相关专业、网络空间安全类、信息安全专业、信息安全与管理专业、市场营销专业、艺术设计相关专业、汉语言文学等。</a:t>
                      </a:r>
                      <a:endParaRPr lang="zh-CN" altLang="en-US" sz="1000" b="0" dirty="0">
                        <a:latin typeface="Times New Roman" panose="02020603050405020304" pitchFamily="18" charset="0"/>
                        <a:ea typeface="阿里巴巴普惠体 M" panose="00020600040101010101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pull/>
      </p:transition>
    </mc:Choice>
    <mc:Fallback>
      <p:transition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420" y="1513840"/>
            <a:ext cx="5613400" cy="2780665"/>
          </a:xfrm>
          <a:prstGeom prst="rect">
            <a:avLst/>
          </a:prstGeom>
        </p:spPr>
      </p:pic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612000" y="186690"/>
            <a:ext cx="5186185" cy="37846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</a:rPr>
              <a:t>招录要求</a:t>
            </a:r>
            <a:endParaRPr lang="zh-CN" sz="2400" b="1" dirty="0">
              <a:solidFill>
                <a:srgbClr val="E46C0A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3018" y="759964"/>
            <a:ext cx="7830870" cy="45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  <a:cs typeface="+mj-cs"/>
              </a:rPr>
              <a:t>001-</a:t>
            </a:r>
            <a:r>
              <a:rPr lang="zh-CN" altLang="en-US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  <a:cs typeface="+mj-cs"/>
              </a:rPr>
              <a:t>考生身份、年龄要求</a:t>
            </a:r>
            <a:endParaRPr lang="en-US" altLang="zh-CN" dirty="0">
              <a:solidFill>
                <a:srgbClr val="E46C0A"/>
              </a:solidFill>
              <a:latin typeface="Impact" panose="020B0806030902050204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21820" y="2166780"/>
            <a:ext cx="1692275" cy="337185"/>
          </a:xfrm>
          <a:prstGeom prst="rect">
            <a:avLst/>
          </a:prstGeom>
          <a:solidFill>
            <a:srgbClr val="C00000"/>
          </a:solidFill>
        </p:spPr>
        <p:txBody>
          <a:bodyPr wrap="none" rtlCol="0" anchor="t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应届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往届均可报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高顿教育 银行招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2145" y="140970"/>
            <a:ext cx="1975485" cy="322580"/>
          </a:xfrm>
          <a:prstGeom prst="rect">
            <a:avLst/>
          </a:prstGeom>
        </p:spPr>
      </p:pic>
      <p:sp>
        <p:nvSpPr>
          <p:cNvPr id="5" name="object 2"/>
          <p:cNvSpPr txBox="1"/>
          <p:nvPr/>
        </p:nvSpPr>
        <p:spPr>
          <a:xfrm>
            <a:off x="612000" y="186690"/>
            <a:ext cx="5186185" cy="37846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52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</a:rPr>
              <a:t>招录要求</a:t>
            </a:r>
            <a:endParaRPr lang="zh-CN" sz="2400" b="1" dirty="0">
              <a:solidFill>
                <a:srgbClr val="E46C0A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6535" y="816555"/>
            <a:ext cx="7830870" cy="45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  <a:cs typeface="+mj-cs"/>
              </a:rPr>
              <a:t>002-</a:t>
            </a:r>
            <a:r>
              <a:rPr lang="zh-CN" altLang="en-US" dirty="0">
                <a:solidFill>
                  <a:srgbClr val="E46C0A"/>
                </a:solidFill>
                <a:latin typeface="Impact" panose="020B0806030902050204"/>
                <a:ea typeface="微软雅黑" panose="020B0503020204020204" pitchFamily="34" charset="-122"/>
                <a:cs typeface="+mj-cs"/>
              </a:rPr>
              <a:t>学历、专业、英语要求</a:t>
            </a:r>
            <a:endParaRPr lang="en-US" altLang="zh-CN" dirty="0">
              <a:solidFill>
                <a:srgbClr val="E46C0A"/>
              </a:solidFill>
              <a:latin typeface="Impact" panose="020B0806030902050204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99" y="1536635"/>
            <a:ext cx="5739571" cy="2745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1720" y="4490523"/>
            <a:ext cx="529388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专业分类：可参考大学招生简章，或询问助教！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五角星 8"/>
          <p:cNvSpPr/>
          <p:nvPr/>
        </p:nvSpPr>
        <p:spPr>
          <a:xfrm>
            <a:off x="1691675" y="4490523"/>
            <a:ext cx="360045" cy="36004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95985" y="3679957"/>
            <a:ext cx="1861185" cy="337185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不要求英语四六级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46721" y="2088178"/>
            <a:ext cx="1198880" cy="337185"/>
          </a:xfrm>
          <a:prstGeom prst="rect">
            <a:avLst/>
          </a:prstGeom>
          <a:solidFill>
            <a:srgbClr val="C00000"/>
          </a:solidFill>
        </p:spPr>
        <p:txBody>
          <a:bodyPr wrap="none" rtlCol="0" anchor="t">
            <a:spAutoFit/>
          </a:bodyPr>
          <a:lstStyle/>
          <a:p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专业限制少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MH" val="20151223201907"/>
  <p:tag name="MH_LIBRARY" val="GRAPHIC"/>
  <p:tag name="MH_ORDER" val="Rectangle 21"/>
</p:tagLst>
</file>

<file path=ppt/tags/tag10.xml><?xml version="1.0" encoding="utf-8"?>
<p:tagLst xmlns:p="http://schemas.openxmlformats.org/presentationml/2006/main">
  <p:tag name="KSO_WM_UNIT_PLACING_PICTURE_USER_VIEWPORT" val="{&quot;height&quot;:8747,&quot;width&quot;:15531}"/>
</p:tagLst>
</file>

<file path=ppt/tags/tag11.xml><?xml version="1.0" encoding="utf-8"?>
<p:tagLst xmlns:p="http://schemas.openxmlformats.org/presentationml/2006/main">
  <p:tag name="KSO_WM_UNIT_PLACING_PICTURE_USER_VIEWPORT" val="{&quot;height&quot;:8747,&quot;width&quot;:15531}"/>
</p:tagLst>
</file>

<file path=ppt/tags/tag12.xml><?xml version="1.0" encoding="utf-8"?>
<p:tagLst xmlns:p="http://schemas.openxmlformats.org/presentationml/2006/main">
  <p:tag name="KSO_WM_UNIT_PLACING_PICTURE_USER_VIEWPORT" val="{&quot;height&quot;:8747,&quot;width&quot;:15531}"/>
</p:tagLst>
</file>

<file path=ppt/tags/tag13.xml><?xml version="1.0" encoding="utf-8"?>
<p:tagLst xmlns:p="http://schemas.openxmlformats.org/presentationml/2006/main">
  <p:tag name="COMMONDATA" val="eyJoZGlkIjoiMTZjZWUwYTIzMzc4ZTBhNTkzNWM4NTc2MmI3NGM2M2MifQ=="/>
  <p:tag name="KSO_WPP_MARK_KEY" val="c8f2fe00-5cab-4ec3-8bcd-29112e4ccb2d"/>
</p:tagLst>
</file>

<file path=ppt/tags/tag2.xml><?xml version="1.0" encoding="utf-8"?>
<p:tagLst xmlns:p="http://schemas.openxmlformats.org/presentationml/2006/main">
  <p:tag name="KSO_WM_UNIT_TABLE_BEAUTIFY" val="smartTable{379bb9c7-72ab-40e6-aea6-7148c4c414d7}"/>
  <p:tag name="TABLE_ENDDRAG_ORIGIN_RECT" val="158*278"/>
  <p:tag name="TABLE_ENDDRAG_RECT" val="233*75*158*278"/>
</p:tagLst>
</file>

<file path=ppt/tags/tag3.xml><?xml version="1.0" encoding="utf-8"?>
<p:tagLst xmlns:p="http://schemas.openxmlformats.org/presentationml/2006/main">
  <p:tag name="KSO_WM_UNIT_TABLE_BEAUTIFY" val="smartTable{c0fe5f91-6e92-4981-8a66-f89450e63b0b}"/>
  <p:tag name="TABLE_ENDDRAG_ORIGIN_RECT" val="251*325"/>
  <p:tag name="TABLE_ENDDRAG_RECT" val="423*39*251*325"/>
</p:tagLst>
</file>

<file path=ppt/tags/tag4.xml><?xml version="1.0" encoding="utf-8"?>
<p:tagLst xmlns:p="http://schemas.openxmlformats.org/presentationml/2006/main">
  <p:tag name="KSO_WM_UNIT_PLACING_PICTURE_USER_VIEWPORT" val="{&quot;height&quot;:5400,&quot;width&quot;:12765}"/>
</p:tagLst>
</file>

<file path=ppt/tags/tag5.xml><?xml version="1.0" encoding="utf-8"?>
<p:tagLst xmlns:p="http://schemas.openxmlformats.org/presentationml/2006/main">
  <p:tag name="KSO_WM_UNIT_PLACING_PICTURE_USER_VIEWPORT" val="{&quot;height&quot;:3097,&quot;width&quot;:5557}"/>
</p:tagLst>
</file>

<file path=ppt/tags/tag6.xml><?xml version="1.0" encoding="utf-8"?>
<p:tagLst xmlns:p="http://schemas.openxmlformats.org/presentationml/2006/main">
  <p:tag name="KSO_WM_UNIT_PLACING_PICTURE_USER_VIEWPORT" val="{&quot;height&quot;:1995,&quot;width&quot;:12855}"/>
</p:tagLst>
</file>

<file path=ppt/tags/tag7.xml><?xml version="1.0" encoding="utf-8"?>
<p:tagLst xmlns:p="http://schemas.openxmlformats.org/presentationml/2006/main">
  <p:tag name="KSO_WM_UNIT_PLACING_PICTURE_USER_VIEWPORT" val="{&quot;height&quot;:5528,&quot;width&quot;:10993}"/>
</p:tagLst>
</file>

<file path=ppt/tags/tag8.xml><?xml version="1.0" encoding="utf-8"?>
<p:tagLst xmlns:p="http://schemas.openxmlformats.org/presentationml/2006/main">
  <p:tag name="KSO_WM_UNIT_TABLE_BEAUTIFY" val="smartTable{11802a46-78e0-43b7-afe0-072ac9c6bf1a}"/>
</p:tagLst>
</file>

<file path=ppt/tags/tag9.xml><?xml version="1.0" encoding="utf-8"?>
<p:tagLst xmlns:p="http://schemas.openxmlformats.org/presentationml/2006/main">
  <p:tag name="KSO_WM_UNIT_PLACING_PICTURE_USER_VIEWPORT" val="{&quot;height&quot;:3097,&quot;width&quot;:5557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F0F0F0"/>
      </a:lt2>
      <a:accent1>
        <a:srgbClr val="BC2910"/>
      </a:accent1>
      <a:accent2>
        <a:srgbClr val="871D0B"/>
      </a:accent2>
      <a:accent3>
        <a:srgbClr val="601508"/>
      </a:accent3>
      <a:accent4>
        <a:srgbClr val="A48775"/>
      </a:accent4>
      <a:accent5>
        <a:srgbClr val="B1ACA9"/>
      </a:accent5>
      <a:accent6>
        <a:srgbClr val="CCC2BC"/>
      </a:accent6>
      <a:hlink>
        <a:srgbClr val="354A5D"/>
      </a:hlink>
      <a:folHlink>
        <a:srgbClr val="BFBFBF"/>
      </a:folHlink>
    </a:clrScheme>
    <a:fontScheme name="自定义 2">
      <a:majorFont>
        <a:latin typeface="Calibri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3909</Words>
  <Application>WPS 演示</Application>
  <PresentationFormat>全屏显示(16:9)</PresentationFormat>
  <Paragraphs>378</Paragraphs>
  <Slides>43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43</vt:i4>
      </vt:variant>
    </vt:vector>
  </HeadingPairs>
  <TitlesOfParts>
    <vt:vector size="76" baseType="lpstr">
      <vt:lpstr>Arial</vt:lpstr>
      <vt:lpstr>宋体</vt:lpstr>
      <vt:lpstr>Wingdings</vt:lpstr>
      <vt:lpstr>Calibri</vt:lpstr>
      <vt:lpstr>思源黑体</vt:lpstr>
      <vt:lpstr>Impact</vt:lpstr>
      <vt:lpstr>思源黑体 Medium</vt:lpstr>
      <vt:lpstr>阿里巴巴普惠体</vt:lpstr>
      <vt:lpstr>黑体</vt:lpstr>
      <vt:lpstr>Calibri</vt:lpstr>
      <vt:lpstr>Arial</vt:lpstr>
      <vt:lpstr>微软雅黑</vt:lpstr>
      <vt:lpstr>Wingdings</vt:lpstr>
      <vt:lpstr>阿里巴巴普惠体 Medium</vt:lpstr>
      <vt:lpstr>阿里巴巴普惠体 Heavy</vt:lpstr>
      <vt:lpstr>Times New Roman</vt:lpstr>
      <vt:lpstr>阿里巴巴普惠体 M</vt:lpstr>
      <vt:lpstr>华文新魏</vt:lpstr>
      <vt:lpstr>Impact</vt:lpstr>
      <vt:lpstr>Futura Md BT</vt:lpstr>
      <vt:lpstr>Segoe Print</vt:lpstr>
      <vt:lpstr>Arial Unicode MS</vt:lpstr>
      <vt:lpstr>等线</vt:lpstr>
      <vt:lpstr>阿里巴巴普惠体 L</vt:lpstr>
      <vt:lpstr>字魂35号-经典雅黑</vt:lpstr>
      <vt:lpstr>方正粗黑宋简体</vt:lpstr>
      <vt:lpstr>Raleway Light</vt:lpstr>
      <vt:lpstr>微软雅黑 Light</vt:lpstr>
      <vt:lpstr>等线 Light</vt:lpstr>
      <vt:lpstr>Office 主题</vt:lpstr>
      <vt:lpstr>自定义设计方案</vt:lpstr>
      <vt:lpstr>Office Theme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桃子姐姐</dc:creator>
  <cp:lastModifiedBy>家！舒！</cp:lastModifiedBy>
  <cp:revision>1226</cp:revision>
  <dcterms:created xsi:type="dcterms:W3CDTF">2020-04-26T08:43:00Z</dcterms:created>
  <dcterms:modified xsi:type="dcterms:W3CDTF">2023-01-31T02:02:29Z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360F4C839E6B44F6B5964494511E5F1B</vt:lpwstr>
  </property>
</Properties>
</file>